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16"/>
  </p:notesMasterIdLst>
  <p:handoutMasterIdLst>
    <p:handoutMasterId r:id="rId17"/>
  </p:handoutMasterIdLst>
  <p:sldIdLst>
    <p:sldId id="256" r:id="rId6"/>
    <p:sldId id="321" r:id="rId7"/>
    <p:sldId id="322" r:id="rId8"/>
    <p:sldId id="295" r:id="rId9"/>
    <p:sldId id="261" r:id="rId10"/>
    <p:sldId id="300" r:id="rId11"/>
    <p:sldId id="284" r:id="rId12"/>
    <p:sldId id="307" r:id="rId13"/>
    <p:sldId id="290" r:id="rId14"/>
    <p:sldId id="305" r:id="rId15"/>
  </p:sldIdLst>
  <p:sldSz cx="6858000" cy="9144000" type="screen4x3"/>
  <p:notesSz cx="6735763" cy="9866313"/>
  <p:custShowLst>
    <p:custShow name="受講の手引き" id="0">
      <p:sldLst>
        <p:sld r:id="rId6"/>
        <p:sld r:id="rId9"/>
        <p:sld r:id="rId10"/>
        <p:sld r:id="rId12"/>
      </p:sldLst>
    </p:custShow>
  </p:custShow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5E848CA-076F-4D4A-8C05-A93BBA925D95}">
          <p14:sldIdLst>
            <p14:sldId id="256"/>
            <p14:sldId id="321"/>
            <p14:sldId id="322"/>
            <p14:sldId id="295"/>
            <p14:sldId id="261"/>
            <p14:sldId id="300"/>
            <p14:sldId id="284"/>
            <p14:sldId id="307"/>
            <p14:sldId id="290"/>
            <p14:sldId id="305"/>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金沢　敬" initials="金沢" lastIdx="6" clrIdx="0">
    <p:extLst>
      <p:ext uri="{19B8F6BF-5375-455C-9EA6-DF929625EA0E}">
        <p15:presenceInfo xmlns:p15="http://schemas.microsoft.com/office/powerpoint/2012/main" userId="S::kanazawa-t@japan-sports.or.jp::8098e120-3c44-49b5-b7c1-7faf5a64af3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FFFFFF"/>
    <a:srgbClr val="009900"/>
    <a:srgbClr val="0000FF"/>
    <a:srgbClr val="0066CC"/>
    <a:srgbClr val="33CC33"/>
    <a:srgbClr val="00CC00"/>
    <a:srgbClr val="FF6699"/>
    <a:srgbClr val="FFCC99"/>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B62806-31E3-4D06-B7C4-DF3ECF145EEF}" v="2" dt="2020-05-19T06:34:51.67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2132" y="64"/>
      </p:cViewPr>
      <p:guideLst>
        <p:guide orient="horz" pos="2880"/>
        <p:guide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5" y="5"/>
            <a:ext cx="2919413" cy="493713"/>
          </a:xfrm>
          <a:prstGeom prst="rect">
            <a:avLst/>
          </a:prstGeom>
        </p:spPr>
        <p:txBody>
          <a:bodyPr vert="horz" lIns="91395" tIns="45697" rIns="91395" bIns="4569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5"/>
            <a:ext cx="2919412" cy="493713"/>
          </a:xfrm>
          <a:prstGeom prst="rect">
            <a:avLst/>
          </a:prstGeom>
        </p:spPr>
        <p:txBody>
          <a:bodyPr vert="horz" lIns="91395" tIns="45697" rIns="91395" bIns="45697" rtlCol="0"/>
          <a:lstStyle>
            <a:lvl1pPr algn="r">
              <a:defRPr sz="1200"/>
            </a:lvl1pPr>
          </a:lstStyle>
          <a:p>
            <a:fld id="{3F095878-0ABE-4484-9B58-CFA23CB0FB94}" type="datetimeFigureOut">
              <a:rPr kumimoji="1" lang="ja-JP" altLang="en-US" smtClean="0"/>
              <a:pPr/>
              <a:t>2025/3/19</a:t>
            </a:fld>
            <a:endParaRPr kumimoji="1" lang="ja-JP" altLang="en-US"/>
          </a:p>
        </p:txBody>
      </p:sp>
      <p:sp>
        <p:nvSpPr>
          <p:cNvPr id="4" name="フッター プレースホルダ 3"/>
          <p:cNvSpPr>
            <a:spLocks noGrp="1"/>
          </p:cNvSpPr>
          <p:nvPr>
            <p:ph type="ftr" sz="quarter" idx="2"/>
          </p:nvPr>
        </p:nvSpPr>
        <p:spPr>
          <a:xfrm>
            <a:off x="5" y="9371013"/>
            <a:ext cx="2919413" cy="493712"/>
          </a:xfrm>
          <a:prstGeom prst="rect">
            <a:avLst/>
          </a:prstGeom>
        </p:spPr>
        <p:txBody>
          <a:bodyPr vert="horz" lIns="91395" tIns="45697" rIns="91395" bIns="4569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395" tIns="45697" rIns="91395" bIns="45697" rtlCol="0" anchor="b"/>
          <a:lstStyle>
            <a:lvl1pPr algn="r">
              <a:defRPr sz="1200"/>
            </a:lvl1pPr>
          </a:lstStyle>
          <a:p>
            <a:fld id="{28C61A5A-BBDB-4A1E-873C-48A7FAC13A67}" type="slidenum">
              <a:rPr kumimoji="1" lang="ja-JP" altLang="en-US" smtClean="0"/>
              <a:pPr/>
              <a:t>‹#›</a:t>
            </a:fld>
            <a:endParaRPr kumimoji="1" lang="ja-JP" altLang="en-US"/>
          </a:p>
        </p:txBody>
      </p:sp>
    </p:spTree>
    <p:extLst>
      <p:ext uri="{BB962C8B-B14F-4D97-AF65-F5344CB8AC3E}">
        <p14:creationId xmlns:p14="http://schemas.microsoft.com/office/powerpoint/2010/main" val="21777009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6" y="0"/>
            <a:ext cx="2918831" cy="493316"/>
          </a:xfrm>
          <a:prstGeom prst="rect">
            <a:avLst/>
          </a:prstGeom>
        </p:spPr>
        <p:txBody>
          <a:bodyPr vert="horz" lIns="91395" tIns="45697" rIns="91395" bIns="45697"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395" tIns="45697" rIns="91395" bIns="45697" rtlCol="0"/>
          <a:lstStyle>
            <a:lvl1pPr algn="r">
              <a:defRPr sz="1200"/>
            </a:lvl1pPr>
          </a:lstStyle>
          <a:p>
            <a:fld id="{84DEFF7B-0FBF-484D-A50A-25F71CA8E1F3}" type="datetimeFigureOut">
              <a:rPr kumimoji="1" lang="ja-JP" altLang="en-US" smtClean="0"/>
              <a:pPr/>
              <a:t>2025/3/19</a:t>
            </a:fld>
            <a:endParaRPr kumimoji="1" lang="ja-JP" altLang="en-US"/>
          </a:p>
        </p:txBody>
      </p:sp>
      <p:sp>
        <p:nvSpPr>
          <p:cNvPr id="4" name="スライド イメージ プレースホルダ 3"/>
          <p:cNvSpPr>
            <a:spLocks noGrp="1" noRot="1" noChangeAspect="1"/>
          </p:cNvSpPr>
          <p:nvPr>
            <p:ph type="sldImg" idx="2"/>
          </p:nvPr>
        </p:nvSpPr>
        <p:spPr>
          <a:xfrm>
            <a:off x="1979613" y="739775"/>
            <a:ext cx="2776537" cy="3700463"/>
          </a:xfrm>
          <a:prstGeom prst="rect">
            <a:avLst/>
          </a:prstGeom>
          <a:noFill/>
          <a:ln w="12700">
            <a:solidFill>
              <a:prstClr val="black"/>
            </a:solidFill>
          </a:ln>
        </p:spPr>
        <p:txBody>
          <a:bodyPr vert="horz" lIns="91395" tIns="45697" rIns="91395" bIns="45697" rtlCol="0" anchor="ctr"/>
          <a:lstStyle/>
          <a:p>
            <a:endParaRPr lang="ja-JP" altLang="en-US"/>
          </a:p>
        </p:txBody>
      </p:sp>
      <p:sp>
        <p:nvSpPr>
          <p:cNvPr id="5" name="ノート プレースホルダ 4"/>
          <p:cNvSpPr>
            <a:spLocks noGrp="1"/>
          </p:cNvSpPr>
          <p:nvPr>
            <p:ph type="body" sz="quarter" idx="3"/>
          </p:nvPr>
        </p:nvSpPr>
        <p:spPr>
          <a:xfrm>
            <a:off x="673577" y="4686500"/>
            <a:ext cx="5388610" cy="4439841"/>
          </a:xfrm>
          <a:prstGeom prst="rect">
            <a:avLst/>
          </a:prstGeom>
        </p:spPr>
        <p:txBody>
          <a:bodyPr vert="horz" lIns="91395" tIns="45697" rIns="91395" bIns="45697"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6" y="9371285"/>
            <a:ext cx="2918831" cy="493316"/>
          </a:xfrm>
          <a:prstGeom prst="rect">
            <a:avLst/>
          </a:prstGeom>
        </p:spPr>
        <p:txBody>
          <a:bodyPr vert="horz" lIns="91395" tIns="45697" rIns="91395" bIns="45697"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395" tIns="45697" rIns="91395" bIns="45697" rtlCol="0" anchor="b"/>
          <a:lstStyle>
            <a:lvl1pPr algn="r">
              <a:defRPr sz="1200"/>
            </a:lvl1pPr>
          </a:lstStyle>
          <a:p>
            <a:fld id="{B8D42936-677B-4249-9C35-77BDE8FFC08F}" type="slidenum">
              <a:rPr kumimoji="1" lang="ja-JP" altLang="en-US" smtClean="0"/>
              <a:pPr/>
              <a:t>‹#›</a:t>
            </a:fld>
            <a:endParaRPr kumimoji="1" lang="ja-JP" altLang="en-US"/>
          </a:p>
        </p:txBody>
      </p:sp>
    </p:spTree>
    <p:extLst>
      <p:ext uri="{BB962C8B-B14F-4D97-AF65-F5344CB8AC3E}">
        <p14:creationId xmlns:p14="http://schemas.microsoft.com/office/powerpoint/2010/main" val="313318384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
        <p:nvSpPr>
          <p:cNvPr id="2" name="ヘッダー プレースホルダー 1">
            <a:extLst>
              <a:ext uri="{FF2B5EF4-FFF2-40B4-BE49-F238E27FC236}">
                <a16:creationId xmlns:a16="http://schemas.microsoft.com/office/drawing/2014/main" id="{91E694D7-4411-49EB-A22B-AA36C6212B69}"/>
              </a:ext>
            </a:extLst>
          </p:cNvPr>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＜指導員養成講習会事務作業の流れ＞</a:t>
            </a:r>
          </a:p>
        </p:txBody>
      </p:sp>
    </p:spTree>
    <p:extLst>
      <p:ext uri="{BB962C8B-B14F-4D97-AF65-F5344CB8AC3E}">
        <p14:creationId xmlns:p14="http://schemas.microsoft.com/office/powerpoint/2010/main" val="4285045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8D42936-677B-4249-9C35-77BDE8FFC08F}" type="slidenum">
              <a:rPr kumimoji="1" lang="ja-JP" altLang="en-US" smtClean="0"/>
              <a:pPr/>
              <a:t>9</a:t>
            </a:fld>
            <a:endParaRPr kumimoji="1" lang="ja-JP" altLang="en-US"/>
          </a:p>
        </p:txBody>
      </p:sp>
    </p:spTree>
    <p:extLst>
      <p:ext uri="{BB962C8B-B14F-4D97-AF65-F5344CB8AC3E}">
        <p14:creationId xmlns:p14="http://schemas.microsoft.com/office/powerpoint/2010/main" val="4208726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1" y="2840569"/>
            <a:ext cx="5829300" cy="1960033"/>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454167CD-AF08-4BE3-B7FE-EEB79CD478D5}"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67CC318A-65E6-4F62-B80A-4856359BC5F4}"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6"/>
            <a:ext cx="1543050" cy="7802033"/>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342901" y="366186"/>
            <a:ext cx="4514850" cy="7802033"/>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6F30457-9C3E-4053-8B32-97D9AF72CEB9}"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E54C36A8-8E55-4DF6-83B2-C9C174FEBB8E}"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＜指導員養成講習会事務作業の流れ＞</a:t>
            </a:r>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3136348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837D360F-E474-46E6-9289-45C9BD06C9BE}"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＜指導員養成講習会事務作業の流れ＞</a:t>
            </a:r>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994716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AF36B13E-AB5F-4C32-9ABF-846DDA22FDCC}"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＜指導員養成講習会事務作業の流れ＞</a:t>
            </a:r>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1937489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FA144343-6772-40D7-B868-5E77F3B89D69}" type="datetime1">
              <a:rPr kumimoji="1" lang="ja-JP" altLang="en-US" smtClean="0"/>
              <a:t>2025/3/19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＜指導員養成講習会事務作業の流れ＞</a:t>
            </a:r>
          </a:p>
        </p:txBody>
      </p:sp>
      <p:sp>
        <p:nvSpPr>
          <p:cNvPr id="7" name="スライド番号プレースホルダ 6"/>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1740726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C0F034FB-7CA8-4B36-998D-71BEB8828C99}" type="datetime1">
              <a:rPr kumimoji="1" lang="ja-JP" altLang="en-US" smtClean="0"/>
              <a:t>2025/3/19</a:t>
            </a:fld>
            <a:endParaRPr kumimoji="1" lang="ja-JP" altLang="en-US"/>
          </a:p>
        </p:txBody>
      </p:sp>
      <p:sp>
        <p:nvSpPr>
          <p:cNvPr id="8" name="フッター プレースホルダ 7"/>
          <p:cNvSpPr>
            <a:spLocks noGrp="1"/>
          </p:cNvSpPr>
          <p:nvPr>
            <p:ph type="ftr" sz="quarter" idx="11"/>
          </p:nvPr>
        </p:nvSpPr>
        <p:spPr/>
        <p:txBody>
          <a:bodyPr/>
          <a:lstStyle/>
          <a:p>
            <a:r>
              <a:rPr kumimoji="1" lang="ja-JP" altLang="en-US"/>
              <a:t>＜指導員養成講習会事務作業の流れ＞</a:t>
            </a:r>
          </a:p>
        </p:txBody>
      </p:sp>
      <p:sp>
        <p:nvSpPr>
          <p:cNvPr id="9" name="スライド番号プレースホルダ 8"/>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1175162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D9C85630-8814-4270-B05C-32AC89BB872E}" type="datetime1">
              <a:rPr kumimoji="1" lang="ja-JP" altLang="en-US" smtClean="0"/>
              <a:t>2025/3/19</a:t>
            </a:fld>
            <a:endParaRPr kumimoji="1" lang="ja-JP" altLang="en-US"/>
          </a:p>
        </p:txBody>
      </p:sp>
      <p:sp>
        <p:nvSpPr>
          <p:cNvPr id="4" name="フッター プレースホルダ 3"/>
          <p:cNvSpPr>
            <a:spLocks noGrp="1"/>
          </p:cNvSpPr>
          <p:nvPr>
            <p:ph type="ftr" sz="quarter" idx="11"/>
          </p:nvPr>
        </p:nvSpPr>
        <p:spPr/>
        <p:txBody>
          <a:bodyPr/>
          <a:lstStyle/>
          <a:p>
            <a:r>
              <a:rPr kumimoji="1" lang="ja-JP" altLang="en-US"/>
              <a:t>＜指導員養成講習会事務作業の流れ＞</a:t>
            </a:r>
          </a:p>
        </p:txBody>
      </p:sp>
      <p:sp>
        <p:nvSpPr>
          <p:cNvPr id="5" name="スライド番号プレースホルダ 4"/>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13431469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日付プレースホルダー 4">
            <a:extLst>
              <a:ext uri="{FF2B5EF4-FFF2-40B4-BE49-F238E27FC236}">
                <a16:creationId xmlns:a16="http://schemas.microsoft.com/office/drawing/2014/main" id="{11F4A33E-C330-425F-BEA9-AA6040199437}"/>
              </a:ext>
            </a:extLst>
          </p:cNvPr>
          <p:cNvSpPr>
            <a:spLocks noGrp="1"/>
          </p:cNvSpPr>
          <p:nvPr>
            <p:ph type="dt" sz="half" idx="10"/>
          </p:nvPr>
        </p:nvSpPr>
        <p:spPr/>
        <p:txBody>
          <a:bodyPr/>
          <a:lstStyle/>
          <a:p>
            <a:fld id="{DC01B581-98C2-4537-B1BC-4EAEE3A7AE88}" type="datetime1">
              <a:rPr kumimoji="1" lang="ja-JP" altLang="en-US" smtClean="0"/>
              <a:t>2025/3/19</a:t>
            </a:fld>
            <a:endParaRPr kumimoji="1" lang="ja-JP" altLang="en-US"/>
          </a:p>
        </p:txBody>
      </p:sp>
      <p:sp>
        <p:nvSpPr>
          <p:cNvPr id="6" name="フッター プレースホルダー 5">
            <a:extLst>
              <a:ext uri="{FF2B5EF4-FFF2-40B4-BE49-F238E27FC236}">
                <a16:creationId xmlns:a16="http://schemas.microsoft.com/office/drawing/2014/main" id="{0514A4A5-03FC-48EE-B9EB-5BD638312E04}"/>
              </a:ext>
            </a:extLst>
          </p:cNvPr>
          <p:cNvSpPr>
            <a:spLocks noGrp="1"/>
          </p:cNvSpPr>
          <p:nvPr>
            <p:ph type="ftr" sz="quarter" idx="11"/>
          </p:nvPr>
        </p:nvSpPr>
        <p:spPr>
          <a:xfrm>
            <a:off x="548680" y="35496"/>
            <a:ext cx="2880320" cy="486833"/>
          </a:xfrm>
        </p:spPr>
        <p:txBody>
          <a:bodyPr/>
          <a:lstStyle/>
          <a:p>
            <a:r>
              <a:rPr kumimoji="1" lang="ja-JP" altLang="en-US"/>
              <a:t>＜指導員養成講習会事務作業の流れ＞</a:t>
            </a:r>
          </a:p>
        </p:txBody>
      </p:sp>
      <p:sp>
        <p:nvSpPr>
          <p:cNvPr id="7" name="スライド番号プレースホルダー 6">
            <a:extLst>
              <a:ext uri="{FF2B5EF4-FFF2-40B4-BE49-F238E27FC236}">
                <a16:creationId xmlns:a16="http://schemas.microsoft.com/office/drawing/2014/main" id="{6D271253-4CB9-4D62-B602-2C460C4843AD}"/>
              </a:ext>
            </a:extLst>
          </p:cNvPr>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25773617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8C507547-E1E2-43DF-A887-B0AF3C4DD587}" type="datetime1">
              <a:rPr kumimoji="1" lang="ja-JP" altLang="en-US" smtClean="0"/>
              <a:t>2025/3/19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＜指導員養成講習会事務作業の流れ＞</a:t>
            </a:r>
          </a:p>
        </p:txBody>
      </p:sp>
      <p:sp>
        <p:nvSpPr>
          <p:cNvPr id="7" name="スライド番号プレースホルダ 6"/>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993218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DB333A58-CAD4-4605-8475-0376D1E6C427}"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6E5BA7FC-2484-42BA-B51C-9FC2930BD241}" type="datetime1">
              <a:rPr kumimoji="1" lang="ja-JP" altLang="en-US" smtClean="0"/>
              <a:t>2025/3/19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＜指導員養成講習会事務作業の流れ＞</a:t>
            </a:r>
          </a:p>
        </p:txBody>
      </p:sp>
      <p:sp>
        <p:nvSpPr>
          <p:cNvPr id="7" name="スライド番号プレースホルダ 6"/>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6784519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FA8AB208-B56A-4D06-AA31-88065D69F3EB}"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＜指導員養成講習会事務作業の流れ＞</a:t>
            </a:r>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3883859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342900" y="366185"/>
            <a:ext cx="4514850" cy="7802033"/>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1C3451C8-9135-4A98-9705-C5408738CA5D}"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＜指導員養成講習会事務作業の流れ＞</a:t>
            </a:r>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1139345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6" y="5875867"/>
            <a:ext cx="5829300" cy="1816100"/>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541736" y="3875619"/>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EAE7AC63-F0CF-4825-A97A-925EA7826F93}" type="datetime1">
              <a:rPr kumimoji="1" lang="ja-JP" altLang="en-US" smtClean="0"/>
              <a:t>2025/3/19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34290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348615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87231460-792E-4296-8FB8-1CB2BAEEADA9}" type="datetime1">
              <a:rPr kumimoji="1" lang="ja-JP" altLang="en-US" smtClean="0"/>
              <a:t>2025/3/19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342901" y="2046816"/>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342901" y="2899834"/>
            <a:ext cx="3030141" cy="52683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3483770" y="2046816"/>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3483770" y="2899834"/>
            <a:ext cx="3031331" cy="52683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FD8856B7-596C-46A8-86AB-C33B8D055CBC}" type="datetime1">
              <a:rPr kumimoji="1" lang="ja-JP" altLang="en-US" smtClean="0"/>
              <a:t>2025/3/19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23568131-4937-4FBF-9AA4-2D9AC563DE36}" type="datetime1">
              <a:rPr kumimoji="1" lang="ja-JP" altLang="en-US" smtClean="0"/>
              <a:t>2025/3/19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A1BE2F9-3622-43C6-B4FD-59A28D247BDC}" type="datetime1">
              <a:rPr kumimoji="1" lang="ja-JP" altLang="en-US" smtClean="0"/>
              <a:t>2025/3/19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64068"/>
            <a:ext cx="2256235" cy="1549401"/>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2681288" y="364068"/>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342901" y="1913468"/>
            <a:ext cx="2256235"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0A30DE7-98F8-4956-9432-22A127B8D443}" type="datetime1">
              <a:rPr kumimoji="1" lang="ja-JP" altLang="en-US" smtClean="0"/>
              <a:t>2025/3/19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1"/>
            <a:ext cx="4114800" cy="755651"/>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344216" y="817032"/>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F2B4A742-4D86-423B-B88C-52CC4ADD536B}" type="datetime1">
              <a:rPr kumimoji="1" lang="ja-JP" altLang="en-US" smtClean="0"/>
              <a:t>2025/3/19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22F29EAB-C6CF-4B8A-8199-38685EC015AA}"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342900" y="8475135"/>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EAFD060-3AE5-47AE-9B37-90667CECF6FA}" type="datetime1">
              <a:rPr kumimoji="1" lang="ja-JP" altLang="en-US" smtClean="0"/>
              <a:t>2025/3/19</a:t>
            </a:fld>
            <a:endParaRPr kumimoji="1" lang="ja-JP" altLang="en-US"/>
          </a:p>
        </p:txBody>
      </p:sp>
      <p:sp>
        <p:nvSpPr>
          <p:cNvPr id="5" name="フッター プレースホルダ 4"/>
          <p:cNvSpPr>
            <a:spLocks noGrp="1"/>
          </p:cNvSpPr>
          <p:nvPr>
            <p:ph type="ftr" sz="quarter" idx="3"/>
          </p:nvPr>
        </p:nvSpPr>
        <p:spPr>
          <a:xfrm>
            <a:off x="2343151" y="8475135"/>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4914900" y="8475135"/>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2F29EAB-C6CF-4B8A-8199-38685EC015AA}"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580AC87-FCC7-48C9-B373-210C3A929F57}" type="datetime1">
              <a:rPr kumimoji="1" lang="ja-JP" altLang="en-US" smtClean="0"/>
              <a:t>2025/3/19</a:t>
            </a:fld>
            <a:endParaRPr kumimoji="1" lang="ja-JP" altLang="en-US"/>
          </a:p>
        </p:txBody>
      </p:sp>
      <p:sp>
        <p:nvSpPr>
          <p:cNvPr id="5" name="フッター プレースホルダ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a:t>＜指導員養成講習会事務作業の流れ＞</a:t>
            </a:r>
          </a:p>
        </p:txBody>
      </p:sp>
      <p:sp>
        <p:nvSpPr>
          <p:cNvPr id="6" name="スライド番号プレースホルダ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2F29EAB-C6CF-4B8A-8199-38685EC015AA}" type="slidenum">
              <a:rPr kumimoji="1" lang="ja-JP" altLang="en-US" smtClean="0"/>
              <a:pPr/>
              <a:t>‹#›</a:t>
            </a:fld>
            <a:endParaRPr kumimoji="1" lang="ja-JP" altLang="en-US"/>
          </a:p>
        </p:txBody>
      </p:sp>
    </p:spTree>
    <p:extLst>
      <p:ext uri="{BB962C8B-B14F-4D97-AF65-F5344CB8AC3E}">
        <p14:creationId xmlns:p14="http://schemas.microsoft.com/office/powerpoint/2010/main" val="28360978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japan-sports.or.jp/privacy/policy.html"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japan-sports.or.jp/coach/tabid229.html"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タイトル 5"/>
          <p:cNvSpPr>
            <a:spLocks noGrp="1"/>
          </p:cNvSpPr>
          <p:nvPr>
            <p:ph type="ctrTitle"/>
          </p:nvPr>
        </p:nvSpPr>
        <p:spPr>
          <a:xfrm>
            <a:off x="116632" y="1527920"/>
            <a:ext cx="6552728" cy="1815882"/>
          </a:xfrm>
          <a:ln>
            <a:noFill/>
          </a:ln>
        </p:spPr>
        <p:txBody>
          <a:bodyPr wrap="square">
            <a:spAutoFit/>
          </a:bodyPr>
          <a:lstStyle/>
          <a:p>
            <a:r>
              <a:rPr lang="ja-JP" altLang="en-US" sz="2600" b="1" dirty="0">
                <a:latin typeface="BIZ UDPゴシック" panose="020B0400000000000000" pitchFamily="50" charset="-128"/>
                <a:ea typeface="BIZ UDPゴシック" panose="020B0400000000000000" pitchFamily="50" charset="-128"/>
              </a:rPr>
              <a:t>令和</a:t>
            </a:r>
            <a:r>
              <a:rPr lang="en-US" altLang="ja-JP" sz="2600" b="1" dirty="0">
                <a:latin typeface="BIZ UDPゴシック" panose="020B0400000000000000" pitchFamily="50" charset="-128"/>
                <a:ea typeface="BIZ UDPゴシック" panose="020B0400000000000000" pitchFamily="50" charset="-128"/>
              </a:rPr>
              <a:t>7</a:t>
            </a:r>
            <a:r>
              <a:rPr lang="ja-JP" altLang="en-US" sz="2600" b="1" dirty="0">
                <a:latin typeface="BIZ UDPゴシック" panose="020B0400000000000000" pitchFamily="50" charset="-128"/>
                <a:ea typeface="BIZ UDPゴシック" panose="020B0400000000000000" pitchFamily="50" charset="-128"/>
              </a:rPr>
              <a:t>年度</a:t>
            </a:r>
            <a:br>
              <a:rPr lang="en-US" altLang="ja-JP" sz="2400" b="1" dirty="0">
                <a:latin typeface="BIZ UDPゴシック" panose="020B0400000000000000" pitchFamily="50" charset="-128"/>
                <a:ea typeface="BIZ UDPゴシック" panose="020B0400000000000000" pitchFamily="50" charset="-128"/>
              </a:rPr>
            </a:br>
            <a:r>
              <a:rPr lang="ja-JP" altLang="en-US" sz="2000" b="1" dirty="0">
                <a:latin typeface="BIZ UDPゴシック" panose="020B0400000000000000" pitchFamily="50" charset="-128"/>
                <a:ea typeface="BIZ UDPゴシック" panose="020B0400000000000000" pitchFamily="50" charset="-128"/>
              </a:rPr>
              <a:t>日本スポーツ協会公認陸上競技</a:t>
            </a:r>
            <a:br>
              <a:rPr lang="en-US" altLang="ja-JP" sz="2000" b="1" dirty="0">
                <a:highlight>
                  <a:srgbClr val="FFFF00"/>
                </a:highlight>
                <a:latin typeface="BIZ UDPゴシック" panose="020B0400000000000000" pitchFamily="50" charset="-128"/>
                <a:ea typeface="BIZ UDPゴシック" panose="020B0400000000000000" pitchFamily="50" charset="-128"/>
              </a:rPr>
            </a:br>
            <a:r>
              <a:rPr lang="ja-JP" altLang="en-US" sz="2000" b="1" dirty="0">
                <a:latin typeface="BIZ UDPゴシック" panose="020B0400000000000000" pitchFamily="50" charset="-128"/>
                <a:ea typeface="BIZ UDPゴシック" panose="020B0400000000000000" pitchFamily="50" charset="-128"/>
              </a:rPr>
              <a:t>スタートコーチ養成講習会</a:t>
            </a:r>
            <a:br>
              <a:rPr lang="en-US" altLang="ja-JP" sz="2000" b="1" dirty="0">
                <a:latin typeface="BIZ UDPゴシック" panose="020B0400000000000000" pitchFamily="50" charset="-128"/>
                <a:ea typeface="BIZ UDPゴシック" panose="020B0400000000000000" pitchFamily="50" charset="-128"/>
              </a:rPr>
            </a:br>
            <a:br>
              <a:rPr lang="en-US" altLang="ja-JP" sz="2000" b="1" dirty="0">
                <a:latin typeface="BIZ UDPゴシック" panose="020B0400000000000000" pitchFamily="50" charset="-128"/>
                <a:ea typeface="BIZ UDPゴシック" panose="020B0400000000000000" pitchFamily="50" charset="-128"/>
              </a:rPr>
            </a:br>
            <a:r>
              <a:rPr lang="ja-JP" altLang="en-US" sz="2600" b="1" dirty="0">
                <a:latin typeface="BIZ UDPゴシック" panose="020B0400000000000000" pitchFamily="50" charset="-128"/>
                <a:ea typeface="BIZ UDPゴシック" panose="020B0400000000000000" pitchFamily="50" charset="-128"/>
              </a:rPr>
              <a:t>受講の手引き</a:t>
            </a:r>
            <a:endParaRPr kumimoji="1" lang="ja-JP" altLang="en-US" sz="2600" b="1" dirty="0">
              <a:latin typeface="BIZ UDPゴシック" panose="020B0400000000000000" pitchFamily="50" charset="-128"/>
              <a:ea typeface="BIZ UDPゴシック" panose="020B0400000000000000"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2026329934"/>
              </p:ext>
            </p:extLst>
          </p:nvPr>
        </p:nvGraphicFramePr>
        <p:xfrm>
          <a:off x="1205213" y="6660232"/>
          <a:ext cx="4447575" cy="1361162"/>
        </p:xfrm>
        <a:graphic>
          <a:graphicData uri="http://schemas.openxmlformats.org/drawingml/2006/table">
            <a:tbl>
              <a:tblPr firstRow="1" bandRow="1">
                <a:tableStyleId>{5940675A-B579-460E-94D1-54222C63F5DA}</a:tableStyleId>
              </a:tblPr>
              <a:tblGrid>
                <a:gridCol w="1006793">
                  <a:extLst>
                    <a:ext uri="{9D8B030D-6E8A-4147-A177-3AD203B41FA5}">
                      <a16:colId xmlns:a16="http://schemas.microsoft.com/office/drawing/2014/main" val="20000"/>
                    </a:ext>
                  </a:extLst>
                </a:gridCol>
                <a:gridCol w="3440782">
                  <a:extLst>
                    <a:ext uri="{9D8B030D-6E8A-4147-A177-3AD203B41FA5}">
                      <a16:colId xmlns:a16="http://schemas.microsoft.com/office/drawing/2014/main" val="20001"/>
                    </a:ext>
                  </a:extLst>
                </a:gridCol>
              </a:tblGrid>
              <a:tr h="296084">
                <a:tc>
                  <a:txBody>
                    <a:bodyPr/>
                    <a:lstStyle/>
                    <a:p>
                      <a:pPr algn="ctr"/>
                      <a:r>
                        <a:rPr kumimoji="1" lang="ja-JP" altLang="en-US" sz="1100">
                          <a:latin typeface="BIZ UDPゴシック" panose="020B0400000000000000" pitchFamily="50" charset="-128"/>
                          <a:ea typeface="BIZ UDPゴシック" panose="020B0400000000000000" pitchFamily="50" charset="-128"/>
                        </a:rPr>
                        <a:t>競 技 名</a:t>
                      </a:r>
                    </a:p>
                  </a:txBody>
                  <a:tcPr marT="45721" marB="45721" anchor="ctr"/>
                </a:tc>
                <a:tc>
                  <a:txBody>
                    <a:bodyPr/>
                    <a:lstStyle/>
                    <a:p>
                      <a:endParaRPr kumimoji="1" lang="ja-JP" altLang="en-US" sz="1800">
                        <a:latin typeface="BIZ UDPゴシック" panose="020B0400000000000000" pitchFamily="50" charset="-128"/>
                        <a:ea typeface="BIZ UDPゴシック" panose="020B0400000000000000" pitchFamily="50" charset="-128"/>
                      </a:endParaRPr>
                    </a:p>
                  </a:txBody>
                  <a:tcPr marT="45721" marB="45721" anchor="ctr"/>
                </a:tc>
                <a:extLst>
                  <a:ext uri="{0D108BD9-81ED-4DB2-BD59-A6C34878D82A}">
                    <a16:rowId xmlns:a16="http://schemas.microsoft.com/office/drawing/2014/main" val="10000"/>
                  </a:ext>
                </a:extLst>
              </a:tr>
              <a:tr h="296084">
                <a:tc>
                  <a:txBody>
                    <a:bodyPr/>
                    <a:lstStyle/>
                    <a:p>
                      <a:pPr algn="ctr"/>
                      <a:r>
                        <a:rPr kumimoji="1" lang="ja-JP" altLang="en-US" sz="1000">
                          <a:latin typeface="BIZ UDPゴシック" panose="020B0400000000000000" pitchFamily="50" charset="-128"/>
                          <a:ea typeface="BIZ UDPゴシック" panose="020B0400000000000000" pitchFamily="50" charset="-128"/>
                        </a:rPr>
                        <a:t>受講番号</a:t>
                      </a:r>
                      <a:endParaRPr kumimoji="1" lang="en-US" altLang="ja-JP" sz="1000">
                        <a:solidFill>
                          <a:srgbClr val="FF0000"/>
                        </a:solidFill>
                        <a:latin typeface="BIZ UDPゴシック" panose="020B0400000000000000" pitchFamily="50" charset="-128"/>
                        <a:ea typeface="BIZ UDPゴシック" panose="020B0400000000000000" pitchFamily="50" charset="-128"/>
                      </a:endParaRPr>
                    </a:p>
                    <a:p>
                      <a:pPr algn="ctr"/>
                      <a:r>
                        <a:rPr kumimoji="1" lang="ja-JP" altLang="en-US" sz="700">
                          <a:solidFill>
                            <a:schemeClr val="tx1"/>
                          </a:solidFill>
                          <a:latin typeface="BIZ UDPゴシック" panose="020B0400000000000000" pitchFamily="50" charset="-128"/>
                          <a:ea typeface="BIZ UDPゴシック" panose="020B0400000000000000" pitchFamily="50" charset="-128"/>
                        </a:rPr>
                        <a:t>（受講決定時に通知）</a:t>
                      </a:r>
                    </a:p>
                  </a:txBody>
                  <a:tcPr marT="45721" marB="45721" anchor="ctr">
                    <a:lnB w="12700" cap="flat" cmpd="sng" algn="ctr">
                      <a:solidFill>
                        <a:schemeClr val="tx1"/>
                      </a:solidFill>
                      <a:prstDash val="solid"/>
                      <a:round/>
                      <a:headEnd type="none" w="med" len="med"/>
                      <a:tailEnd type="none" w="med" len="med"/>
                    </a:lnB>
                  </a:tcPr>
                </a:tc>
                <a:tc>
                  <a:txBody>
                    <a:bodyPr/>
                    <a:lstStyle/>
                    <a:p>
                      <a:endParaRPr kumimoji="1" lang="ja-JP" altLang="en-US" sz="1800">
                        <a:latin typeface="BIZ UDPゴシック" panose="020B0400000000000000" pitchFamily="50" charset="-128"/>
                        <a:ea typeface="BIZ UDPゴシック" panose="020B0400000000000000" pitchFamily="50" charset="-128"/>
                      </a:endParaRPr>
                    </a:p>
                  </a:txBody>
                  <a:tcPr marT="45721" marB="45721"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96084">
                <a:tc>
                  <a:txBody>
                    <a:bodyPr/>
                    <a:lstStyle/>
                    <a:p>
                      <a:pPr algn="ctr"/>
                      <a:r>
                        <a:rPr kumimoji="1" lang="ja-JP" altLang="en-US" sz="1100">
                          <a:latin typeface="BIZ UDPゴシック" panose="020B0400000000000000" pitchFamily="50" charset="-128"/>
                          <a:ea typeface="BIZ UDPゴシック" panose="020B0400000000000000" pitchFamily="50" charset="-128"/>
                        </a:rPr>
                        <a:t>氏　　名</a:t>
                      </a:r>
                    </a:p>
                  </a:txBody>
                  <a:tcPr marT="45721" marB="45721"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800">
                        <a:latin typeface="BIZ UDPゴシック" panose="020B0400000000000000" pitchFamily="50" charset="-128"/>
                        <a:ea typeface="BIZ UDPゴシック" panose="020B0400000000000000" pitchFamily="50" charset="-128"/>
                      </a:endParaRPr>
                    </a:p>
                  </a:txBody>
                  <a:tcPr marT="45721" marB="45721"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6387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800">
                        <a:latin typeface="BIZ UDPゴシック" panose="020B0400000000000000" pitchFamily="50" charset="-128"/>
                        <a:ea typeface="BIZ UDPゴシック" panose="020B0400000000000000" pitchFamily="50" charset="-128"/>
                      </a:endParaRPr>
                    </a:p>
                  </a:txBody>
                  <a:tcPr marT="45721" marB="45721">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endParaRPr kumimoji="1" lang="ja-JP" altLang="en-US" sz="1800"/>
                    </a:p>
                  </a:txBody>
                  <a:tcPr marT="45721" marB="45721" anchor="ctr"/>
                </a:tc>
                <a:extLst>
                  <a:ext uri="{0D108BD9-81ED-4DB2-BD59-A6C34878D82A}">
                    <a16:rowId xmlns:a16="http://schemas.microsoft.com/office/drawing/2014/main" val="1059998691"/>
                  </a:ext>
                </a:extLst>
              </a:tr>
            </a:tbl>
          </a:graphicData>
        </a:graphic>
      </p:graphicFrame>
      <p:pic>
        <p:nvPicPr>
          <p:cNvPr id="60" name="図 59">
            <a:extLst>
              <a:ext uri="{FF2B5EF4-FFF2-40B4-BE49-F238E27FC236}">
                <a16:creationId xmlns:a16="http://schemas.microsoft.com/office/drawing/2014/main" id="{0B0DC86E-5AB5-4CEE-B541-8E39614B7E17}"/>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53236" y="8211376"/>
            <a:ext cx="1750504" cy="744498"/>
          </a:xfrm>
          <a:prstGeom prst="rect">
            <a:avLst/>
          </a:prstGeom>
        </p:spPr>
      </p:pic>
      <p:sp>
        <p:nvSpPr>
          <p:cNvPr id="2" name="テキスト ボックス 1">
            <a:extLst>
              <a:ext uri="{FF2B5EF4-FFF2-40B4-BE49-F238E27FC236}">
                <a16:creationId xmlns:a16="http://schemas.microsoft.com/office/drawing/2014/main" id="{C20B4AB2-17E2-451E-B1F0-81C9E4E04B62}"/>
              </a:ext>
            </a:extLst>
          </p:cNvPr>
          <p:cNvSpPr txBox="1"/>
          <p:nvPr/>
        </p:nvSpPr>
        <p:spPr>
          <a:xfrm>
            <a:off x="908720" y="4355976"/>
            <a:ext cx="5239663"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b="1" dirty="0">
                <a:highlight>
                  <a:srgbClr val="FFFF00"/>
                </a:highlight>
              </a:rPr>
              <a:t>本手引きを使用する場合、開催（都道府県）陸上競技協会において、緑色の網掛け部分（</a:t>
            </a:r>
            <a:r>
              <a:rPr kumimoji="1" lang="en-US" altLang="ja-JP" b="1" dirty="0">
                <a:highlight>
                  <a:srgbClr val="FFFF00"/>
                </a:highlight>
              </a:rPr>
              <a:t>P3</a:t>
            </a:r>
            <a:r>
              <a:rPr kumimoji="1" lang="ja-JP" altLang="en-US" b="1" dirty="0">
                <a:highlight>
                  <a:srgbClr val="FFFF00"/>
                </a:highlight>
              </a:rPr>
              <a:t>）を修正の上ご使用ください。</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7">
            <a:extLst>
              <a:ext uri="{FF2B5EF4-FFF2-40B4-BE49-F238E27FC236}">
                <a16:creationId xmlns:a16="http://schemas.microsoft.com/office/drawing/2014/main" id="{A2F3300C-9529-4579-B0A1-17292CAFE12B}"/>
              </a:ext>
            </a:extLst>
          </p:cNvPr>
          <p:cNvGraphicFramePr>
            <a:graphicFrameLocks noGrp="1"/>
          </p:cNvGraphicFramePr>
          <p:nvPr>
            <p:extLst>
              <p:ext uri="{D42A27DB-BD31-4B8C-83A1-F6EECF244321}">
                <p14:modId xmlns:p14="http://schemas.microsoft.com/office/powerpoint/2010/main" val="3025564513"/>
              </p:ext>
            </p:extLst>
          </p:nvPr>
        </p:nvGraphicFramePr>
        <p:xfrm>
          <a:off x="188640" y="251520"/>
          <a:ext cx="6580458" cy="8544137"/>
        </p:xfrm>
        <a:graphic>
          <a:graphicData uri="http://schemas.openxmlformats.org/drawingml/2006/table">
            <a:tbl>
              <a:tblPr firstRow="1" bandRow="1">
                <a:tableStyleId>{5940675A-B579-460E-94D1-54222C63F5DA}</a:tableStyleId>
              </a:tblPr>
              <a:tblGrid>
                <a:gridCol w="6580458">
                  <a:extLst>
                    <a:ext uri="{9D8B030D-6E8A-4147-A177-3AD203B41FA5}">
                      <a16:colId xmlns:a16="http://schemas.microsoft.com/office/drawing/2014/main" val="20000"/>
                    </a:ext>
                  </a:extLst>
                </a:gridCol>
              </a:tblGrid>
              <a:tr h="38733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600" b="1">
                          <a:solidFill>
                            <a:schemeClr val="tx1"/>
                          </a:solidFill>
                          <a:latin typeface="BIZ UDPゴシック" panose="020B0400000000000000" pitchFamily="50" charset="-128"/>
                          <a:ea typeface="BIZ UDPゴシック" panose="020B0400000000000000" pitchFamily="50" charset="-128"/>
                        </a:rPr>
                        <a:t>受講上の注意事項</a:t>
                      </a:r>
                      <a:endParaRPr lang="en-US" altLang="ja-JP" sz="1600" b="1">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10000"/>
                  </a:ext>
                </a:extLst>
              </a:tr>
              <a:tr h="8156801">
                <a:tc>
                  <a:txBody>
                    <a:bodyPr/>
                    <a:lstStyle/>
                    <a:p>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4" name="角丸四角形 6">
            <a:extLst>
              <a:ext uri="{FF2B5EF4-FFF2-40B4-BE49-F238E27FC236}">
                <a16:creationId xmlns:a16="http://schemas.microsoft.com/office/drawing/2014/main" id="{B28A00A0-8F18-47FC-80AC-5045B8122295}"/>
              </a:ext>
            </a:extLst>
          </p:cNvPr>
          <p:cNvSpPr/>
          <p:nvPr/>
        </p:nvSpPr>
        <p:spPr>
          <a:xfrm>
            <a:off x="88902" y="6257699"/>
            <a:ext cx="6473394" cy="230425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b="1" dirty="0">
                <a:solidFill>
                  <a:schemeClr val="tx1"/>
                </a:solidFill>
                <a:latin typeface="BIZ UDPゴシック" panose="020B0400000000000000" pitchFamily="50" charset="-128"/>
                <a:ea typeface="BIZ UDPゴシック" panose="020B0400000000000000" pitchFamily="50" charset="-128"/>
              </a:rPr>
              <a:t>【</a:t>
            </a:r>
            <a:r>
              <a:rPr lang="ja-JP" altLang="en-US" sz="1400" b="1" dirty="0">
                <a:solidFill>
                  <a:schemeClr val="tx1"/>
                </a:solidFill>
                <a:latin typeface="BIZ UDPゴシック" panose="020B0400000000000000" pitchFamily="50" charset="-128"/>
                <a:ea typeface="BIZ UDPゴシック" panose="020B0400000000000000" pitchFamily="50" charset="-128"/>
              </a:rPr>
              <a:t>個人情報の取り扱いについて</a:t>
            </a:r>
            <a:r>
              <a:rPr lang="en-US" altLang="ja-JP" sz="1400" b="1" dirty="0">
                <a:solidFill>
                  <a:schemeClr val="tx1"/>
                </a:solidFill>
                <a:latin typeface="BIZ UDPゴシック" panose="020B0400000000000000" pitchFamily="50" charset="-128"/>
                <a:ea typeface="BIZ UDPゴシック" panose="020B0400000000000000" pitchFamily="50" charset="-128"/>
              </a:rPr>
              <a:t>】</a:t>
            </a:r>
          </a:p>
          <a:p>
            <a:pPr marL="171450" indent="-171450">
              <a:buFont typeface="Arial" panose="020B0604020202020204" pitchFamily="34" charset="0"/>
              <a:buChar char="•"/>
            </a:pPr>
            <a:r>
              <a:rPr lang="ja-JP" altLang="en-US" sz="1400" dirty="0">
                <a:solidFill>
                  <a:schemeClr val="tx1"/>
                </a:solidFill>
                <a:latin typeface="BIZ UDPゴシック" panose="020B0400000000000000" pitchFamily="50" charset="-128"/>
                <a:ea typeface="BIZ UDPゴシック" panose="020B0400000000000000" pitchFamily="50" charset="-128"/>
              </a:rPr>
              <a:t>受講申し込みにあたり提供いただく個人情報は、</a:t>
            </a:r>
            <a:r>
              <a:rPr lang="ja-JP" altLang="en-US" sz="1400" dirty="0">
                <a:solidFill>
                  <a:schemeClr val="tx1"/>
                </a:solidFill>
                <a:latin typeface="BIZ UDPゴシック" panose="020B0400000000000000" pitchFamily="50" charset="-128"/>
                <a:ea typeface="BIZ UDPゴシック"/>
              </a:rPr>
              <a:t>日本陸連と開催（都道府県）陸上競技協会</a:t>
            </a:r>
            <a:r>
              <a:rPr lang="ja-JP" altLang="en-US" sz="1400" dirty="0">
                <a:solidFill>
                  <a:schemeClr val="tx1"/>
                </a:solidFill>
                <a:latin typeface="BIZ UDPゴシック" panose="020B0400000000000000" pitchFamily="50" charset="-128"/>
                <a:ea typeface="BIZ UDPゴシック" panose="020B0400000000000000" pitchFamily="50" charset="-128"/>
              </a:rPr>
              <a:t>と日本スポーツ協会が共同利用することとし、本養成講習会の運営・管理および諸連絡に使用します。</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pPr marL="171450" indent="-171450">
              <a:buFont typeface="Arial" panose="020B0604020202020204" pitchFamily="34" charset="0"/>
              <a:buChar char="•"/>
            </a:pPr>
            <a:r>
              <a:rPr lang="ja-JP" altLang="en-US" sz="1400" dirty="0">
                <a:solidFill>
                  <a:schemeClr val="tx1"/>
                </a:solidFill>
                <a:latin typeface="BIZ UDPゴシック" panose="020B0400000000000000" pitchFamily="50" charset="-128"/>
                <a:ea typeface="BIZ UDPゴシック" panose="020B0400000000000000" pitchFamily="50" charset="-128"/>
              </a:rPr>
              <a:t>「スポーツ指導者の活動に関する調査」にて取得した情報は、個人が特定される形での集計・公表はいたしません。</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pPr marL="171450" indent="-171450">
              <a:buFont typeface="Arial" panose="020B0604020202020204" pitchFamily="34" charset="0"/>
              <a:buChar char="•"/>
            </a:pPr>
            <a:r>
              <a:rPr lang="ja-JP" altLang="en-US" sz="1400" dirty="0">
                <a:solidFill>
                  <a:schemeClr val="tx1"/>
                </a:solidFill>
                <a:latin typeface="BIZ UDPゴシック" panose="020B0400000000000000" pitchFamily="50" charset="-128"/>
                <a:ea typeface="BIZ UDPゴシック" panose="020B0400000000000000" pitchFamily="50" charset="-128"/>
              </a:rPr>
              <a:t>個人情報取り扱いについては、日本スポーツ協会</a:t>
            </a:r>
            <a:r>
              <a:rPr lang="en-US" altLang="ja-JP" sz="1400" dirty="0">
                <a:solidFill>
                  <a:schemeClr val="tx1"/>
                </a:solidFill>
                <a:latin typeface="BIZ UDPゴシック" panose="020B0400000000000000" pitchFamily="50" charset="-128"/>
                <a:ea typeface="BIZ UDPゴシック" panose="020B0400000000000000" pitchFamily="50" charset="-128"/>
              </a:rPr>
              <a:t>HP</a:t>
            </a:r>
            <a:r>
              <a:rPr lang="ja-JP" altLang="en-US" sz="1400" dirty="0">
                <a:solidFill>
                  <a:schemeClr val="tx1"/>
                </a:solidFill>
                <a:latin typeface="BIZ UDPゴシック" panose="020B0400000000000000" pitchFamily="50" charset="-128"/>
                <a:ea typeface="BIZ UDPゴシック" panose="020B0400000000000000" pitchFamily="50" charset="-128"/>
              </a:rPr>
              <a:t>からご覧いただけます。</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r>
              <a:rPr lang="ja-JP" altLang="en-US" sz="1400" dirty="0">
                <a:solidFill>
                  <a:schemeClr val="tx1"/>
                </a:solidFill>
                <a:latin typeface="BIZ UDPゴシック" panose="020B0400000000000000" pitchFamily="50" charset="-128"/>
                <a:ea typeface="BIZ UDPゴシック" panose="020B0400000000000000" pitchFamily="50" charset="-128"/>
              </a:rPr>
              <a:t>　　トップページ </a:t>
            </a:r>
            <a:r>
              <a:rPr lang="en-US" altLang="ja-JP" sz="1400" dirty="0">
                <a:solidFill>
                  <a:schemeClr val="tx1"/>
                </a:solidFill>
                <a:latin typeface="BIZ UDPゴシック" panose="020B0400000000000000" pitchFamily="50" charset="-128"/>
                <a:ea typeface="BIZ UDPゴシック" panose="020B0400000000000000" pitchFamily="50" charset="-128"/>
              </a:rPr>
              <a:t>&gt; </a:t>
            </a:r>
            <a:r>
              <a:rPr lang="ja-JP" altLang="en-US" sz="1400" dirty="0">
                <a:solidFill>
                  <a:schemeClr val="tx1"/>
                </a:solidFill>
                <a:latin typeface="BIZ UDPゴシック" panose="020B0400000000000000" pitchFamily="50" charset="-128"/>
                <a:ea typeface="BIZ UDPゴシック" panose="020B0400000000000000" pitchFamily="50" charset="-128"/>
              </a:rPr>
              <a:t>個人情報保護方針・特定個人情報基本方針</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r>
              <a:rPr lang="ja-JP" altLang="en-US" sz="1400" dirty="0">
                <a:solidFill>
                  <a:schemeClr val="tx1"/>
                </a:solidFill>
                <a:latin typeface="BIZ UDPゴシック" panose="020B0400000000000000" pitchFamily="50" charset="-128"/>
                <a:ea typeface="BIZ UDPゴシック" panose="020B0400000000000000" pitchFamily="50" charset="-128"/>
              </a:rPr>
              <a:t>　　</a:t>
            </a:r>
            <a:r>
              <a:rPr lang="en-US" altLang="ja-JP" sz="1400" dirty="0">
                <a:latin typeface="BIZ UDPゴシック" panose="020B0400000000000000" pitchFamily="50" charset="-128"/>
                <a:ea typeface="BIZ UDPゴシック" panose="020B0400000000000000" pitchFamily="50" charset="-128"/>
                <a:hlinkClick r:id="rId2"/>
              </a:rPr>
              <a:t>https://www.japan-sports.or.jp/privacy/policy.html</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p:txBody>
      </p:sp>
      <p:sp>
        <p:nvSpPr>
          <p:cNvPr id="6" name="角丸四角形 6">
            <a:extLst>
              <a:ext uri="{FF2B5EF4-FFF2-40B4-BE49-F238E27FC236}">
                <a16:creationId xmlns:a16="http://schemas.microsoft.com/office/drawing/2014/main" id="{5963CA98-2EC2-4FB8-B5F6-9C7D5B035BEC}"/>
              </a:ext>
            </a:extLst>
          </p:cNvPr>
          <p:cNvSpPr/>
          <p:nvPr/>
        </p:nvSpPr>
        <p:spPr>
          <a:xfrm>
            <a:off x="0" y="904576"/>
            <a:ext cx="6769098" cy="511942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b="1" dirty="0">
                <a:solidFill>
                  <a:schemeClr val="tx1"/>
                </a:solidFill>
                <a:latin typeface="BIZ UDPゴシック" panose="020B0400000000000000" pitchFamily="50" charset="-128"/>
                <a:ea typeface="BIZ UDPゴシック" panose="020B0400000000000000" pitchFamily="50" charset="-128"/>
              </a:rPr>
              <a:t>【</a:t>
            </a:r>
            <a:r>
              <a:rPr lang="ja-JP" altLang="en-US" sz="1400" b="1" dirty="0">
                <a:solidFill>
                  <a:schemeClr val="tx1"/>
                </a:solidFill>
                <a:latin typeface="BIZ UDPゴシック" panose="020B0400000000000000" pitchFamily="50" charset="-128"/>
                <a:ea typeface="BIZ UDPゴシック" panose="020B0400000000000000" pitchFamily="50" charset="-128"/>
              </a:rPr>
              <a:t>不適切行為について</a:t>
            </a:r>
            <a:r>
              <a:rPr lang="en-US" altLang="ja-JP" sz="1400" b="1" dirty="0">
                <a:solidFill>
                  <a:schemeClr val="tx1"/>
                </a:solidFill>
                <a:latin typeface="BIZ UDPゴシック" panose="020B0400000000000000" pitchFamily="50" charset="-128"/>
                <a:ea typeface="BIZ UDPゴシック" panose="020B0400000000000000" pitchFamily="50" charset="-128"/>
              </a:rPr>
              <a:t>】</a:t>
            </a:r>
            <a:endParaRPr lang="ja-JP" altLang="en-US" sz="1400" b="1" dirty="0">
              <a:solidFill>
                <a:schemeClr val="tx1"/>
              </a:solidFill>
              <a:latin typeface="BIZ UDPゴシック" panose="020B0400000000000000" pitchFamily="50" charset="-128"/>
              <a:ea typeface="BIZ UDPゴシック" panose="020B0400000000000000" pitchFamily="50" charset="-128"/>
            </a:endParaRPr>
          </a:p>
          <a:p>
            <a:r>
              <a:rPr lang="ja-JP" altLang="en-US" sz="1400" dirty="0">
                <a:solidFill>
                  <a:schemeClr val="tx1"/>
                </a:solidFill>
                <a:latin typeface="BIZ UDPゴシック" panose="020B0400000000000000" pitchFamily="50" charset="-128"/>
                <a:ea typeface="BIZ UDPゴシック"/>
              </a:rPr>
              <a:t>受講者としてふさわしくない行為（日本スポーツ協会公認スポーツ指導者処分基準等において違反行為と規定された行為）があったと認められたときは</a:t>
            </a:r>
            <a:r>
              <a:rPr lang="en-US" altLang="ja-JP" sz="1400" dirty="0">
                <a:solidFill>
                  <a:schemeClr val="tx1"/>
                </a:solidFill>
                <a:latin typeface="BIZ UDPゴシック" panose="020B0400000000000000" pitchFamily="50" charset="-128"/>
                <a:ea typeface="BIZ UDPゴシック"/>
              </a:rPr>
              <a:t>JSPO</a:t>
            </a:r>
            <a:r>
              <a:rPr lang="ja-JP" altLang="en-US" sz="1400" dirty="0">
                <a:solidFill>
                  <a:schemeClr val="tx1"/>
                </a:solidFill>
                <a:latin typeface="BIZ UDPゴシック" panose="020B0400000000000000" pitchFamily="50" charset="-128"/>
                <a:ea typeface="BIZ UDPゴシック"/>
              </a:rPr>
              <a:t>指導者育成委員会または加盟団体等において審査し、受講資格の取消しないしは停止、受講済科目の一部ないしは全部の取消し、資格登録権利の停止等の処分を行う場合があります。なお、処分内容については、日本スポーツ協会公認スポーツ指導者処分基準等の関連規程に照らし合わせるとともに、受講状況等に応じて検討します。また、</a:t>
            </a:r>
            <a:r>
              <a:rPr lang="en-US" altLang="ja-JP" sz="1400" dirty="0">
                <a:solidFill>
                  <a:schemeClr val="tx1"/>
                </a:solidFill>
                <a:latin typeface="BIZ UDPゴシック" panose="020B0400000000000000" pitchFamily="50" charset="-128"/>
                <a:ea typeface="BIZ UDPゴシック"/>
              </a:rPr>
              <a:t>JSPO</a:t>
            </a:r>
            <a:r>
              <a:rPr lang="ja-JP" altLang="en-US" sz="1400" dirty="0">
                <a:solidFill>
                  <a:schemeClr val="tx1"/>
                </a:solidFill>
                <a:latin typeface="BIZ UDPゴシック" panose="020B0400000000000000" pitchFamily="50" charset="-128"/>
                <a:ea typeface="BIZ UDPゴシック"/>
              </a:rPr>
              <a:t>または加盟団体等が受講者としてふさわしくない行為に関する事実調査を開始して以降、処分内容が確定するまでの間、当該受講者からの「受講辞退」申請は受理しません。</a:t>
            </a:r>
            <a:endParaRPr lang="en-US" altLang="ja-JP" sz="1400" dirty="0">
              <a:solidFill>
                <a:schemeClr val="tx1"/>
              </a:solidFill>
              <a:latin typeface="BIZ UDPゴシック" panose="020B0400000000000000" pitchFamily="50" charset="-128"/>
              <a:ea typeface="BIZ UDPゴシック"/>
            </a:endParaRPr>
          </a:p>
          <a:p>
            <a:endParaRPr lang="en-US" altLang="ja-JP" sz="1400" dirty="0">
              <a:solidFill>
                <a:schemeClr val="tx1"/>
              </a:solidFill>
              <a:latin typeface="BIZ UDPゴシック" panose="020B0400000000000000" pitchFamily="50" charset="-128"/>
              <a:ea typeface="BIZ UDPゴシック"/>
            </a:endParaRPr>
          </a:p>
          <a:p>
            <a:r>
              <a:rPr lang="en-US" altLang="ja-JP" sz="1400" dirty="0">
                <a:solidFill>
                  <a:schemeClr val="tx1"/>
                </a:solidFill>
                <a:latin typeface="BIZ UDPゴシック" panose="020B0400000000000000" pitchFamily="50" charset="-128"/>
                <a:ea typeface="BIZ UDPゴシック"/>
              </a:rPr>
              <a:t>【</a:t>
            </a:r>
            <a:r>
              <a:rPr lang="ja-JP" altLang="en-US" sz="1400" dirty="0">
                <a:solidFill>
                  <a:schemeClr val="tx1"/>
                </a:solidFill>
                <a:latin typeface="BIZ UDPゴシック" panose="020B0400000000000000" pitchFamily="50" charset="-128"/>
                <a:ea typeface="BIZ UDPゴシック"/>
              </a:rPr>
              <a:t>受講有効期間</a:t>
            </a:r>
            <a:r>
              <a:rPr lang="en-US" altLang="ja-JP" sz="1400" dirty="0">
                <a:solidFill>
                  <a:schemeClr val="tx1"/>
                </a:solidFill>
                <a:latin typeface="BIZ UDPゴシック" panose="020B0400000000000000" pitchFamily="50" charset="-128"/>
                <a:ea typeface="BIZ UDPゴシック"/>
              </a:rPr>
              <a:t>】</a:t>
            </a:r>
          </a:p>
          <a:p>
            <a:r>
              <a:rPr lang="ja-JP" altLang="en-US" sz="1400" dirty="0">
                <a:solidFill>
                  <a:schemeClr val="tx1"/>
                </a:solidFill>
                <a:latin typeface="BIZ UDPゴシック" panose="020B0400000000000000" pitchFamily="50" charset="-128"/>
                <a:ea typeface="BIZ UDPゴシック" panose="020B0400000000000000" pitchFamily="50" charset="-128"/>
              </a:rPr>
              <a:t>講習会の受講有効期間は、講習会の実施団体が定める。なお、本講習会の受講有効期間中に、他の公認スポーツ指導者資格の講習会を受講することは認めない。</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endParaRPr lang="ja-JP" altLang="en-US" sz="1400" b="1" dirty="0">
              <a:solidFill>
                <a:schemeClr val="tx1"/>
              </a:solidFill>
              <a:latin typeface="BIZ UDPゴシック" panose="020B0400000000000000" pitchFamily="50" charset="-128"/>
              <a:ea typeface="BIZ UDPゴシック" panose="020B0400000000000000" pitchFamily="50" charset="-128"/>
            </a:endParaRPr>
          </a:p>
          <a:p>
            <a:r>
              <a:rPr lang="en-US" altLang="ja-JP" sz="1400" b="1" dirty="0">
                <a:solidFill>
                  <a:schemeClr val="tx1"/>
                </a:solidFill>
                <a:latin typeface="BIZ UDPゴシック" panose="020B0400000000000000" pitchFamily="50" charset="-128"/>
                <a:ea typeface="BIZ UDPゴシック" panose="020B0400000000000000" pitchFamily="50" charset="-128"/>
              </a:rPr>
              <a:t>【</a:t>
            </a:r>
            <a:r>
              <a:rPr lang="ja-JP" altLang="en-US" sz="1400" b="1" dirty="0">
                <a:solidFill>
                  <a:schemeClr val="tx1"/>
                </a:solidFill>
                <a:latin typeface="BIZ UDPゴシック" panose="020B0400000000000000" pitchFamily="50" charset="-128"/>
                <a:ea typeface="BIZ UDPゴシック" panose="020B0400000000000000" pitchFamily="50" charset="-128"/>
              </a:rPr>
              <a:t>広報について</a:t>
            </a:r>
            <a:r>
              <a:rPr lang="en-US" altLang="ja-JP" sz="1400" b="1" dirty="0">
                <a:solidFill>
                  <a:schemeClr val="tx1"/>
                </a:solidFill>
                <a:latin typeface="BIZ UDPゴシック" panose="020B0400000000000000" pitchFamily="50" charset="-128"/>
                <a:ea typeface="BIZ UDPゴシック" panose="020B0400000000000000" pitchFamily="50" charset="-128"/>
              </a:rPr>
              <a:t>】</a:t>
            </a:r>
          </a:p>
          <a:p>
            <a:r>
              <a:rPr lang="ja-JP" altLang="en-US" sz="1400" dirty="0">
                <a:solidFill>
                  <a:schemeClr val="tx1"/>
                </a:solidFill>
                <a:latin typeface="BIZ UDPゴシック" panose="020B0400000000000000" pitchFamily="50" charset="-128"/>
                <a:ea typeface="BIZ UDPゴシック"/>
              </a:rPr>
              <a:t>講習会風景の写真等は、日本陸連と開催（都道府県）陸上競技協会ホームページ及びその他関連資料へ掲載する場合があります。</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endParaRPr lang="en-US" altLang="ja-JP" sz="1400" dirty="0">
              <a:solidFill>
                <a:schemeClr val="tx1"/>
              </a:solidFill>
              <a:latin typeface="BIZ UDPゴシック" panose="020B0400000000000000" pitchFamily="50" charset="-128"/>
              <a:ea typeface="BIZ UDPゴシック" panose="020B0400000000000000" pitchFamily="50" charset="-128"/>
            </a:endParaRPr>
          </a:p>
          <a:p>
            <a:r>
              <a:rPr lang="en-US" altLang="ja-JP" sz="1400" b="1" dirty="0">
                <a:solidFill>
                  <a:schemeClr val="tx1"/>
                </a:solidFill>
                <a:latin typeface="BIZ UDPゴシック" panose="020B0400000000000000" pitchFamily="50" charset="-128"/>
                <a:ea typeface="BIZ UDPゴシック" panose="020B0400000000000000" pitchFamily="50" charset="-128"/>
              </a:rPr>
              <a:t>【</a:t>
            </a:r>
            <a:r>
              <a:rPr lang="ja-JP" altLang="en-US" sz="1400" b="1" dirty="0">
                <a:solidFill>
                  <a:schemeClr val="tx1"/>
                </a:solidFill>
                <a:latin typeface="BIZ UDPゴシック" panose="020B0400000000000000" pitchFamily="50" charset="-128"/>
                <a:ea typeface="BIZ UDPゴシック" panose="020B0400000000000000" pitchFamily="50" charset="-128"/>
              </a:rPr>
              <a:t>免責事項について</a:t>
            </a:r>
            <a:r>
              <a:rPr lang="en-US" altLang="ja-JP" sz="1400" b="1" dirty="0">
                <a:solidFill>
                  <a:schemeClr val="tx1"/>
                </a:solidFill>
                <a:latin typeface="BIZ UDPゴシック" panose="020B0400000000000000" pitchFamily="50" charset="-128"/>
                <a:ea typeface="BIZ UDPゴシック" panose="020B0400000000000000" pitchFamily="50" charset="-128"/>
              </a:rPr>
              <a:t>】</a:t>
            </a:r>
          </a:p>
          <a:p>
            <a:r>
              <a:rPr lang="ja-JP" altLang="en-US" sz="1400" dirty="0">
                <a:solidFill>
                  <a:schemeClr val="tx1"/>
                </a:solidFill>
                <a:latin typeface="BIZ UDPゴシック" panose="020B0400000000000000" pitchFamily="50" charset="-128"/>
                <a:ea typeface="BIZ UDPゴシック"/>
              </a:rPr>
              <a:t>天災地変や伝染病の流行、研修会場・輸送等の機関のサービスの停止、官公庁の指示等の日本陸連と開催（都道府県）陸上競技協会が管理できない事由により、研修内容の一部変更及び中止のために生じた受講者の損害については、日本陸連と開催（都道府県）陸上競技協会ではその責任を負いかねますのでご了承ください。</a:t>
            </a:r>
          </a:p>
        </p:txBody>
      </p:sp>
      <p:sp>
        <p:nvSpPr>
          <p:cNvPr id="7" name="スライド番号プレースホルダー 4">
            <a:extLst>
              <a:ext uri="{FF2B5EF4-FFF2-40B4-BE49-F238E27FC236}">
                <a16:creationId xmlns:a16="http://schemas.microsoft.com/office/drawing/2014/main" id="{584DBE18-C8C7-4660-94D8-FAD024D2ECE9}"/>
              </a:ext>
            </a:extLst>
          </p:cNvPr>
          <p:cNvSpPr txBox="1">
            <a:spLocks/>
          </p:cNvSpPr>
          <p:nvPr/>
        </p:nvSpPr>
        <p:spPr>
          <a:xfrm>
            <a:off x="3183164" y="8939674"/>
            <a:ext cx="491671" cy="136664"/>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dirty="0"/>
              <a:t>6</a:t>
            </a:r>
            <a:endParaRPr lang="ja-JP" altLang="en-US" dirty="0"/>
          </a:p>
        </p:txBody>
      </p:sp>
      <p:pic>
        <p:nvPicPr>
          <p:cNvPr id="9" name="Picture 2">
            <a:extLst>
              <a:ext uri="{FF2B5EF4-FFF2-40B4-BE49-F238E27FC236}">
                <a16:creationId xmlns:a16="http://schemas.microsoft.com/office/drawing/2014/main" id="{E0628084-9CE5-4269-A20D-B9B8CA93D48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3686" y="7870196"/>
            <a:ext cx="808610" cy="808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371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669947764"/>
              </p:ext>
            </p:extLst>
          </p:nvPr>
        </p:nvGraphicFramePr>
        <p:xfrm>
          <a:off x="368660" y="425937"/>
          <a:ext cx="6120680" cy="1066800"/>
        </p:xfrm>
        <a:graphic>
          <a:graphicData uri="http://schemas.openxmlformats.org/drawingml/2006/table">
            <a:tbl>
              <a:tblPr firstRow="1" bandRow="1">
                <a:tableStyleId>{5940675A-B579-460E-94D1-54222C63F5DA}</a:tableStyleId>
              </a:tblPr>
              <a:tblGrid>
                <a:gridCol w="6120680">
                  <a:extLst>
                    <a:ext uri="{9D8B030D-6E8A-4147-A177-3AD203B41FA5}">
                      <a16:colId xmlns:a16="http://schemas.microsoft.com/office/drawing/2014/main" val="20000"/>
                    </a:ext>
                  </a:extLst>
                </a:gridCol>
              </a:tblGrid>
              <a:tr h="2793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400" kern="1200">
                          <a:solidFill>
                            <a:schemeClr val="tx1"/>
                          </a:solidFill>
                          <a:effectLst/>
                          <a:latin typeface="BIZ UDPゴシック" panose="020B0400000000000000" pitchFamily="50" charset="-128"/>
                          <a:ea typeface="BIZ UDPゴシック" panose="020B0400000000000000" pitchFamily="50" charset="-128"/>
                          <a:cs typeface="+mn-cs"/>
                        </a:rPr>
                        <a:t>公認スポーツ指導者育成の基本コンセプト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10000"/>
                  </a:ext>
                </a:extLst>
              </a:tr>
              <a:tr h="698365">
                <a:tc>
                  <a:txBody>
                    <a:bodyPr/>
                    <a:lstStyle/>
                    <a:p>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日本スポーツ協会及び加盟団体等は、スポーツ文化を豊かに享受するというすべての人々がもつ基本的な権利を保障するため、ライフステージに応じた多様なスポーツ活動を推進することのできるスポーツ指導者を公認スポーツ指導者として育成し、望ましい社会の実現に貢献する。</a:t>
                      </a:r>
                      <a:endParaRPr lang="en-US" altLang="ja-JP" sz="1100" b="1">
                        <a:solidFill>
                          <a:schemeClr val="tx1"/>
                        </a:solidFill>
                        <a:latin typeface="BIZ UDPゴシック" panose="020B0400000000000000" pitchFamily="50" charset="-128"/>
                        <a:ea typeface="BIZ UDPゴシック" panose="020B0400000000000000" pitchFamily="50" charset="-128"/>
                      </a:endParaRPr>
                    </a:p>
                    <a:p>
                      <a:endParaRPr kumimoji="1" lang="en-US" altLang="ja-JP" sz="110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9" name="Text Box 10"/>
          <p:cNvSpPr txBox="1">
            <a:spLocks noChangeArrowheads="1"/>
          </p:cNvSpPr>
          <p:nvPr/>
        </p:nvSpPr>
        <p:spPr bwMode="auto">
          <a:xfrm>
            <a:off x="764704" y="0"/>
            <a:ext cx="5334000" cy="369332"/>
          </a:xfrm>
          <a:prstGeom prst="rect">
            <a:avLst/>
          </a:prstGeom>
          <a:noFill/>
          <a:ln w="9525">
            <a:noFill/>
            <a:miter lim="800000"/>
            <a:headEnd/>
            <a:tailEnd/>
          </a:ln>
        </p:spPr>
        <p:txBody>
          <a:bodyPr wrap="square">
            <a:spAutoFit/>
          </a:bodyPr>
          <a:lstStyle/>
          <a:p>
            <a:pPr algn="ctr">
              <a:spcBef>
                <a:spcPct val="50000"/>
              </a:spcBef>
            </a:pPr>
            <a:r>
              <a:rPr lang="ja-JP" altLang="ja-JP">
                <a:latin typeface="BIZ UDPゴシック" panose="020B0400000000000000" pitchFamily="50" charset="-128"/>
                <a:ea typeface="BIZ UDPゴシック" panose="020B0400000000000000" pitchFamily="50" charset="-128"/>
              </a:rPr>
              <a:t>公認スポーツ指導者育成基本方針</a:t>
            </a:r>
          </a:p>
        </p:txBody>
      </p:sp>
      <p:graphicFrame>
        <p:nvGraphicFramePr>
          <p:cNvPr id="8" name="表 7">
            <a:extLst>
              <a:ext uri="{FF2B5EF4-FFF2-40B4-BE49-F238E27FC236}">
                <a16:creationId xmlns:a16="http://schemas.microsoft.com/office/drawing/2014/main" id="{E6410BFB-8A84-4D01-B738-013E3CA70963}"/>
              </a:ext>
            </a:extLst>
          </p:cNvPr>
          <p:cNvGraphicFramePr>
            <a:graphicFrameLocks noGrp="1"/>
          </p:cNvGraphicFramePr>
          <p:nvPr>
            <p:extLst>
              <p:ext uri="{D42A27DB-BD31-4B8C-83A1-F6EECF244321}">
                <p14:modId xmlns:p14="http://schemas.microsoft.com/office/powerpoint/2010/main" val="2621182829"/>
              </p:ext>
            </p:extLst>
          </p:nvPr>
        </p:nvGraphicFramePr>
        <p:xfrm>
          <a:off x="368660" y="1563638"/>
          <a:ext cx="6120680" cy="1100121"/>
        </p:xfrm>
        <a:graphic>
          <a:graphicData uri="http://schemas.openxmlformats.org/drawingml/2006/table">
            <a:tbl>
              <a:tblPr firstRow="1" bandRow="1">
                <a:tableStyleId>{5940675A-B579-460E-94D1-54222C63F5DA}</a:tableStyleId>
              </a:tblPr>
              <a:tblGrid>
                <a:gridCol w="6120680">
                  <a:extLst>
                    <a:ext uri="{9D8B030D-6E8A-4147-A177-3AD203B41FA5}">
                      <a16:colId xmlns:a16="http://schemas.microsoft.com/office/drawing/2014/main" val="20000"/>
                    </a:ext>
                  </a:extLst>
                </a:gridCol>
              </a:tblGrid>
              <a:tr h="27147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400" kern="1200" dirty="0">
                          <a:solidFill>
                            <a:schemeClr val="tx1"/>
                          </a:solidFill>
                          <a:effectLst/>
                          <a:latin typeface="BIZ UDPゴシック" panose="020B0400000000000000" pitchFamily="50" charset="-128"/>
                          <a:ea typeface="BIZ UDPゴシック" panose="020B0400000000000000" pitchFamily="50" charset="-128"/>
                          <a:cs typeface="+mn-cs"/>
                        </a:rPr>
                        <a:t>公認スポーツ指導者とは</a:t>
                      </a:r>
                      <a:endParaRPr kumimoji="1" lang="ja-JP" altLang="ja-JP" sz="1100" kern="1200" dirty="0">
                        <a:solidFill>
                          <a:schemeClr val="tx1"/>
                        </a:solidFill>
                        <a:effectLst/>
                        <a:latin typeface="BIZ UDPゴシック" panose="020B0400000000000000" pitchFamily="50" charset="-128"/>
                        <a:ea typeface="BIZ UDPゴシック" panose="020B0400000000000000"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10000"/>
                  </a:ext>
                </a:extLst>
              </a:tr>
              <a:tr h="795321">
                <a:tc>
                  <a:txBody>
                    <a:bodyPr/>
                    <a:lstStyle/>
                    <a:p>
                      <a:r>
                        <a:rPr kumimoji="1" lang="ja-JP" altLang="ja-JP" sz="1100" b="1" kern="1200" dirty="0">
                          <a:solidFill>
                            <a:schemeClr val="tx1"/>
                          </a:solidFill>
                          <a:effectLst/>
                          <a:latin typeface="BIZ UDPゴシック" panose="020B0400000000000000" pitchFamily="50" charset="-128"/>
                          <a:ea typeface="BIZ UDPゴシック" panose="020B0400000000000000" pitchFamily="50" charset="-128"/>
                          <a:cs typeface="+mn-cs"/>
                        </a:rPr>
                        <a:t>スポーツの価値やスポーツの未来への責任を自覚し、プレーヤーズセンタード</a:t>
                      </a:r>
                      <a:r>
                        <a:rPr kumimoji="1" lang="ja-JP" altLang="ja-JP" sz="1100" b="1" kern="1200" baseline="30000" dirty="0">
                          <a:solidFill>
                            <a:schemeClr val="tx1"/>
                          </a:solidFill>
                          <a:effectLst/>
                          <a:latin typeface="BIZ UDPゴシック" panose="020B0400000000000000" pitchFamily="50" charset="-128"/>
                          <a:ea typeface="BIZ UDPゴシック" panose="020B0400000000000000" pitchFamily="50" charset="-128"/>
                          <a:cs typeface="+mn-cs"/>
                        </a:rPr>
                        <a:t>＊</a:t>
                      </a:r>
                      <a:r>
                        <a:rPr kumimoji="1" lang="ja-JP" altLang="ja-JP" sz="1100" b="1" kern="1200" dirty="0">
                          <a:solidFill>
                            <a:schemeClr val="tx1"/>
                          </a:solidFill>
                          <a:effectLst/>
                          <a:latin typeface="BIZ UDPゴシック" panose="020B0400000000000000" pitchFamily="50" charset="-128"/>
                          <a:ea typeface="BIZ UDPゴシック" panose="020B0400000000000000" pitchFamily="50" charset="-128"/>
                          <a:cs typeface="+mn-cs"/>
                        </a:rPr>
                        <a:t>の考え方のもとに暴力やハラスメントなどあらゆる反倫理的行為を排除し、常に自らも学び続けながらプレーヤーの成長を支援することを通して、豊かなスポーツ文化の創造やスポーツの社会的価値を高めることに貢献できる者である。</a:t>
                      </a:r>
                      <a:endParaRPr kumimoji="1" lang="en-US" altLang="ja-JP" sz="1100" b="1" dirty="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2" name="正方形/長方形 1">
            <a:extLst>
              <a:ext uri="{FF2B5EF4-FFF2-40B4-BE49-F238E27FC236}">
                <a16:creationId xmlns:a16="http://schemas.microsoft.com/office/drawing/2014/main" id="{51E56C93-A701-42F9-9B33-C23DB9C3B649}"/>
              </a:ext>
            </a:extLst>
          </p:cNvPr>
          <p:cNvSpPr/>
          <p:nvPr/>
        </p:nvSpPr>
        <p:spPr>
          <a:xfrm>
            <a:off x="332656" y="2966070"/>
            <a:ext cx="5616624" cy="338554"/>
          </a:xfrm>
          <a:prstGeom prst="rect">
            <a:avLst/>
          </a:prstGeom>
        </p:spPr>
        <p:txBody>
          <a:bodyPr wrap="square">
            <a:spAutoFit/>
          </a:bodyPr>
          <a:lstStyle/>
          <a:p>
            <a:pPr algn="just">
              <a:spcAft>
                <a:spcPts val="0"/>
              </a:spcAft>
            </a:pPr>
            <a:r>
              <a:rPr lang="ja-JP" altLang="ja-JP" sz="1600" kern="100" dirty="0">
                <a:latin typeface="BIZ UDPゴシック" panose="020B0400000000000000" pitchFamily="50" charset="-128"/>
                <a:ea typeface="BIZ UDPゴシック" panose="020B0400000000000000" pitchFamily="50" charset="-128"/>
                <a:cs typeface="Times New Roman" panose="02020603050405020304" pitchFamily="18" charset="0"/>
              </a:rPr>
              <a:t>●公認スポーツ指導者が目指すグッドコーチ像</a:t>
            </a:r>
            <a:endParaRPr lang="ja-JP" altLang="ja-JP" sz="11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p:txBody>
      </p:sp>
      <p:pic>
        <p:nvPicPr>
          <p:cNvPr id="5" name="図 4">
            <a:extLst>
              <a:ext uri="{FF2B5EF4-FFF2-40B4-BE49-F238E27FC236}">
                <a16:creationId xmlns:a16="http://schemas.microsoft.com/office/drawing/2014/main" id="{88815021-C6A6-446A-B179-9F092A8D9BFE}"/>
              </a:ext>
            </a:extLst>
          </p:cNvPr>
          <p:cNvPicPr>
            <a:picLocks noChangeAspect="1"/>
          </p:cNvPicPr>
          <p:nvPr/>
        </p:nvPicPr>
        <p:blipFill>
          <a:blip r:embed="rId2"/>
          <a:stretch>
            <a:fillRect/>
          </a:stretch>
        </p:blipFill>
        <p:spPr>
          <a:xfrm>
            <a:off x="368660" y="3304624"/>
            <a:ext cx="6156684" cy="6006290"/>
          </a:xfrm>
          <a:prstGeom prst="rect">
            <a:avLst/>
          </a:prstGeom>
        </p:spPr>
      </p:pic>
      <p:sp>
        <p:nvSpPr>
          <p:cNvPr id="10" name="テキスト ボックス 9">
            <a:extLst>
              <a:ext uri="{FF2B5EF4-FFF2-40B4-BE49-F238E27FC236}">
                <a16:creationId xmlns:a16="http://schemas.microsoft.com/office/drawing/2014/main" id="{DA5CD72F-8F47-466F-B13C-EBEF8DC1B84F}"/>
              </a:ext>
            </a:extLst>
          </p:cNvPr>
          <p:cNvSpPr txBox="1"/>
          <p:nvPr/>
        </p:nvSpPr>
        <p:spPr>
          <a:xfrm>
            <a:off x="332656" y="2614859"/>
            <a:ext cx="6156684" cy="369332"/>
          </a:xfrm>
          <a:prstGeom prst="rect">
            <a:avLst/>
          </a:prstGeom>
          <a:noFill/>
        </p:spPr>
        <p:txBody>
          <a:bodyPr wrap="square">
            <a:spAutoFit/>
          </a:bodyPr>
          <a:lstStyle/>
          <a:p>
            <a:r>
              <a:rPr lang="ja-JP" altLang="en-US" sz="900" dirty="0">
                <a:latin typeface="BIZ UDPゴシック" panose="020B0400000000000000" pitchFamily="50" charset="-128"/>
                <a:ea typeface="BIZ UDPゴシック" panose="020B0400000000000000" pitchFamily="50" charset="-128"/>
              </a:rPr>
              <a:t>＊ プレーヤーを取り巻くアントラージュ（プレーヤーを支援する関係者）自身も、それぞれの</a:t>
            </a:r>
            <a:r>
              <a:rPr lang="en-US" altLang="ja-JP" sz="900" dirty="0">
                <a:latin typeface="BIZ UDPゴシック" panose="020B0400000000000000" pitchFamily="50" charset="-128"/>
                <a:ea typeface="BIZ UDPゴシック" panose="020B0400000000000000" pitchFamily="50" charset="-128"/>
              </a:rPr>
              <a:t>Well-being</a:t>
            </a:r>
            <a:r>
              <a:rPr lang="ja-JP" altLang="en-US" sz="900" dirty="0">
                <a:latin typeface="BIZ UDPゴシック" panose="020B0400000000000000" pitchFamily="50" charset="-128"/>
                <a:ea typeface="BIZ UDPゴシック" panose="020B0400000000000000" pitchFamily="50" charset="-128"/>
              </a:rPr>
              <a:t>（良好・幸福な状態）を目指しながら、プレーヤーをサポートしていくという考え方。　</a:t>
            </a:r>
          </a:p>
        </p:txBody>
      </p:sp>
    </p:spTree>
    <p:extLst>
      <p:ext uri="{BB962C8B-B14F-4D97-AF65-F5344CB8AC3E}">
        <p14:creationId xmlns:p14="http://schemas.microsoft.com/office/powerpoint/2010/main" val="953081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4118806997"/>
              </p:ext>
            </p:extLst>
          </p:nvPr>
        </p:nvGraphicFramePr>
        <p:xfrm>
          <a:off x="310074" y="562410"/>
          <a:ext cx="6223534" cy="2588098"/>
        </p:xfrm>
        <a:graphic>
          <a:graphicData uri="http://schemas.openxmlformats.org/drawingml/2006/table">
            <a:tbl>
              <a:tblPr firstRow="1" bandRow="1">
                <a:tableStyleId>{5940675A-B579-460E-94D1-54222C63F5DA}</a:tableStyleId>
              </a:tblPr>
              <a:tblGrid>
                <a:gridCol w="6223534">
                  <a:extLst>
                    <a:ext uri="{9D8B030D-6E8A-4147-A177-3AD203B41FA5}">
                      <a16:colId xmlns:a16="http://schemas.microsoft.com/office/drawing/2014/main" val="20000"/>
                    </a:ext>
                  </a:extLst>
                </a:gridCol>
              </a:tblGrid>
              <a:tr h="286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400" kern="1200">
                          <a:solidFill>
                            <a:schemeClr val="tx1"/>
                          </a:solidFill>
                          <a:effectLst/>
                          <a:latin typeface="BIZ UDPゴシック" panose="020B0400000000000000" pitchFamily="50" charset="-128"/>
                          <a:ea typeface="BIZ UDPゴシック" panose="020B0400000000000000" pitchFamily="50" charset="-128"/>
                          <a:cs typeface="+mn-cs"/>
                        </a:rPr>
                        <a:t>資格認定方針（ディプロマ・ポリシー）</a:t>
                      </a:r>
                      <a:endParaRPr kumimoji="1" lang="ja-JP" altLang="ja-JP" sz="1100" kern="1200">
                        <a:solidFill>
                          <a:schemeClr val="tx1"/>
                        </a:solidFill>
                        <a:effectLst/>
                        <a:latin typeface="BIZ UDPゴシック" panose="020B0400000000000000" pitchFamily="50" charset="-128"/>
                        <a:ea typeface="BIZ UDPゴシック" panose="020B0400000000000000"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10000"/>
                  </a:ext>
                </a:extLst>
              </a:tr>
              <a:tr h="2283298">
                <a:tc>
                  <a:txBody>
                    <a:bodyPr/>
                    <a:lstStyle/>
                    <a:p>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日本スポーツ協会及び加盟団体等は、公認スポーツ指導者育成の基本コンセプトに基づき、養成講習会の受講等により所定のカリキュラムを修了し、以下の資質能力（思考・判断、態度・行動、知識・技能）を身に付けた者を、公認スポーツ指導者として認定する。</a:t>
                      </a:r>
                    </a:p>
                    <a:p>
                      <a:pPr lvl="0"/>
                      <a:r>
                        <a:rPr kumimoji="1" lang="ja-JP" altLang="en-US" sz="1100" b="1" kern="1200">
                          <a:solidFill>
                            <a:schemeClr val="tx1"/>
                          </a:solidFill>
                          <a:effectLst/>
                          <a:latin typeface="BIZ UDPゴシック" panose="020B0400000000000000" pitchFamily="50" charset="-128"/>
                          <a:ea typeface="BIZ UDPゴシック" panose="020B0400000000000000" pitchFamily="50" charset="-128"/>
                          <a:cs typeface="+mn-cs"/>
                        </a:rPr>
                        <a:t>・</a:t>
                      </a:r>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スポーツの価値や未来への責任を理解することができる。</a:t>
                      </a:r>
                    </a:p>
                    <a:p>
                      <a:pPr lvl="0"/>
                      <a:r>
                        <a:rPr kumimoji="1" lang="ja-JP" altLang="en-US" sz="1100" b="1" kern="1200">
                          <a:solidFill>
                            <a:schemeClr val="tx1"/>
                          </a:solidFill>
                          <a:effectLst/>
                          <a:latin typeface="BIZ UDPゴシック" panose="020B0400000000000000" pitchFamily="50" charset="-128"/>
                          <a:ea typeface="BIZ UDPゴシック" panose="020B0400000000000000" pitchFamily="50" charset="-128"/>
                          <a:cs typeface="+mn-cs"/>
                        </a:rPr>
                        <a:t>・</a:t>
                      </a:r>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プレーヤーズセンタードの考え方のもとに、暴力やハラスメントなどあらゆる反倫理的行為を排除</a:t>
                      </a:r>
                      <a:endParaRPr kumimoji="1" lang="en-US" altLang="ja-JP" sz="1100" b="1" kern="1200">
                        <a:solidFill>
                          <a:schemeClr val="tx1"/>
                        </a:solidFill>
                        <a:effectLst/>
                        <a:latin typeface="BIZ UDPゴシック" panose="020B0400000000000000" pitchFamily="50" charset="-128"/>
                        <a:ea typeface="BIZ UDPゴシック" panose="020B0400000000000000" pitchFamily="50" charset="-128"/>
                        <a:cs typeface="+mn-cs"/>
                      </a:endParaRPr>
                    </a:p>
                    <a:p>
                      <a:pPr lvl="0"/>
                      <a:r>
                        <a:rPr kumimoji="1" lang="ja-JP" altLang="en-US" sz="1100" b="1" kern="1200">
                          <a:solidFill>
                            <a:schemeClr val="tx1"/>
                          </a:solidFill>
                          <a:effectLst/>
                          <a:latin typeface="BIZ UDPゴシック" panose="020B0400000000000000" pitchFamily="50" charset="-128"/>
                          <a:ea typeface="BIZ UDPゴシック" panose="020B0400000000000000" pitchFamily="50" charset="-128"/>
                          <a:cs typeface="+mn-cs"/>
                        </a:rPr>
                        <a:t>　</a:t>
                      </a:r>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できる。</a:t>
                      </a:r>
                    </a:p>
                    <a:p>
                      <a:pPr lvl="0"/>
                      <a:r>
                        <a:rPr kumimoji="1" lang="ja-JP" altLang="en-US" sz="1100" b="1" kern="1200">
                          <a:solidFill>
                            <a:schemeClr val="tx1"/>
                          </a:solidFill>
                          <a:effectLst/>
                          <a:latin typeface="BIZ UDPゴシック" panose="020B0400000000000000" pitchFamily="50" charset="-128"/>
                          <a:ea typeface="BIZ UDPゴシック" panose="020B0400000000000000" pitchFamily="50" charset="-128"/>
                          <a:cs typeface="+mn-cs"/>
                        </a:rPr>
                        <a:t>・</a:t>
                      </a:r>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常に学び続けることができる。</a:t>
                      </a:r>
                    </a:p>
                    <a:p>
                      <a:pPr lvl="0"/>
                      <a:r>
                        <a:rPr kumimoji="1" lang="ja-JP" altLang="en-US" sz="1100" b="1" kern="1200">
                          <a:solidFill>
                            <a:schemeClr val="tx1"/>
                          </a:solidFill>
                          <a:effectLst/>
                          <a:latin typeface="BIZ UDPゴシック" panose="020B0400000000000000" pitchFamily="50" charset="-128"/>
                          <a:ea typeface="BIZ UDPゴシック" panose="020B0400000000000000" pitchFamily="50" charset="-128"/>
                          <a:cs typeface="+mn-cs"/>
                        </a:rPr>
                        <a:t>・</a:t>
                      </a:r>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プレーヤーの成長を支援することを通じて、豊かなスポーツ文化の創造やスポーツの社会的価値を</a:t>
                      </a:r>
                      <a:endParaRPr kumimoji="1" lang="en-US" altLang="ja-JP" sz="1100" b="1" kern="1200">
                        <a:solidFill>
                          <a:schemeClr val="tx1"/>
                        </a:solidFill>
                        <a:effectLst/>
                        <a:latin typeface="BIZ UDPゴシック" panose="020B0400000000000000" pitchFamily="50" charset="-128"/>
                        <a:ea typeface="BIZ UDPゴシック" panose="020B0400000000000000" pitchFamily="50" charset="-128"/>
                        <a:cs typeface="+mn-cs"/>
                      </a:endParaRPr>
                    </a:p>
                    <a:p>
                      <a:pPr lvl="0"/>
                      <a:r>
                        <a:rPr kumimoji="1" lang="ja-JP" altLang="en-US" sz="1100" b="1" kern="1200">
                          <a:solidFill>
                            <a:schemeClr val="tx1"/>
                          </a:solidFill>
                          <a:effectLst/>
                          <a:latin typeface="BIZ UDPゴシック" panose="020B0400000000000000" pitchFamily="50" charset="-128"/>
                          <a:ea typeface="BIZ UDPゴシック" panose="020B0400000000000000" pitchFamily="50" charset="-128"/>
                          <a:cs typeface="+mn-cs"/>
                        </a:rPr>
                        <a:t>　</a:t>
                      </a:r>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高めることに貢献できる。</a:t>
                      </a:r>
                    </a:p>
                    <a:p>
                      <a:pPr lvl="0"/>
                      <a:r>
                        <a:rPr kumimoji="1" lang="ja-JP" altLang="en-US" sz="1100" b="1" kern="1200">
                          <a:solidFill>
                            <a:schemeClr val="tx1"/>
                          </a:solidFill>
                          <a:effectLst/>
                          <a:latin typeface="BIZ UDPゴシック" panose="020B0400000000000000" pitchFamily="50" charset="-128"/>
                          <a:ea typeface="BIZ UDPゴシック" panose="020B0400000000000000" pitchFamily="50" charset="-128"/>
                          <a:cs typeface="+mn-cs"/>
                        </a:rPr>
                        <a:t>・</a:t>
                      </a:r>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求められる役割に応じて、スポーツ医・科学の知識を活かし、「スポーツを安全に、正しく、楽しく」</a:t>
                      </a:r>
                      <a:endParaRPr kumimoji="1" lang="en-US" altLang="ja-JP" sz="1100" b="1" kern="1200">
                        <a:solidFill>
                          <a:schemeClr val="tx1"/>
                        </a:solidFill>
                        <a:effectLst/>
                        <a:latin typeface="BIZ UDPゴシック" panose="020B0400000000000000" pitchFamily="50" charset="-128"/>
                        <a:ea typeface="BIZ UDPゴシック" panose="020B0400000000000000" pitchFamily="50" charset="-128"/>
                        <a:cs typeface="+mn-cs"/>
                      </a:endParaRPr>
                    </a:p>
                    <a:p>
                      <a:pPr lvl="0"/>
                      <a:r>
                        <a:rPr kumimoji="1" lang="ja-JP" altLang="en-US" sz="1100" b="1" kern="1200">
                          <a:solidFill>
                            <a:schemeClr val="tx1"/>
                          </a:solidFill>
                          <a:effectLst/>
                          <a:latin typeface="BIZ UDPゴシック" panose="020B0400000000000000" pitchFamily="50" charset="-128"/>
                          <a:ea typeface="BIZ UDPゴシック" panose="020B0400000000000000" pitchFamily="50" charset="-128"/>
                          <a:cs typeface="+mn-cs"/>
                        </a:rPr>
                        <a:t>　</a:t>
                      </a:r>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指導することができる。</a:t>
                      </a:r>
                    </a:p>
                    <a:p>
                      <a:r>
                        <a:rPr kumimoji="1" lang="ja-JP" altLang="en-US" sz="1100" b="1" kern="1200">
                          <a:solidFill>
                            <a:schemeClr val="tx1"/>
                          </a:solidFill>
                          <a:effectLst/>
                          <a:latin typeface="BIZ UDPゴシック" panose="020B0400000000000000" pitchFamily="50" charset="-128"/>
                          <a:ea typeface="BIZ UDPゴシック" panose="020B0400000000000000" pitchFamily="50" charset="-128"/>
                          <a:cs typeface="+mn-cs"/>
                        </a:rPr>
                        <a:t>・</a:t>
                      </a:r>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求められる役割に応じて、「スポーツの本質的な楽しさ、素晴らしさ」を伝えることができる。</a:t>
                      </a:r>
                      <a:endParaRPr kumimoji="1" lang="en-US" altLang="ja-JP" sz="800" b="1">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9" name="Text Box 10"/>
          <p:cNvSpPr txBox="1">
            <a:spLocks noChangeArrowheads="1"/>
          </p:cNvSpPr>
          <p:nvPr/>
        </p:nvSpPr>
        <p:spPr bwMode="auto">
          <a:xfrm>
            <a:off x="764704" y="0"/>
            <a:ext cx="5334000" cy="369332"/>
          </a:xfrm>
          <a:prstGeom prst="rect">
            <a:avLst/>
          </a:prstGeom>
          <a:noFill/>
          <a:ln w="9525">
            <a:noFill/>
            <a:miter lim="800000"/>
            <a:headEnd/>
            <a:tailEnd/>
          </a:ln>
        </p:spPr>
        <p:txBody>
          <a:bodyPr wrap="square">
            <a:spAutoFit/>
          </a:bodyPr>
          <a:lstStyle/>
          <a:p>
            <a:pPr algn="ctr">
              <a:spcBef>
                <a:spcPct val="50000"/>
              </a:spcBef>
            </a:pPr>
            <a:r>
              <a:rPr lang="ja-JP" altLang="ja-JP">
                <a:latin typeface="BIZ UDPゴシック" panose="020B0400000000000000" pitchFamily="50" charset="-128"/>
                <a:ea typeface="BIZ UDPゴシック" panose="020B0400000000000000" pitchFamily="50" charset="-128"/>
              </a:rPr>
              <a:t>公認スポーツ指導者育成の３つの方針（３ポリシー）</a:t>
            </a:r>
          </a:p>
        </p:txBody>
      </p:sp>
      <p:graphicFrame>
        <p:nvGraphicFramePr>
          <p:cNvPr id="10" name="表 9">
            <a:extLst>
              <a:ext uri="{FF2B5EF4-FFF2-40B4-BE49-F238E27FC236}">
                <a16:creationId xmlns:a16="http://schemas.microsoft.com/office/drawing/2014/main" id="{27A59854-98E6-4076-A899-81A3B0A54C7C}"/>
              </a:ext>
            </a:extLst>
          </p:cNvPr>
          <p:cNvGraphicFramePr>
            <a:graphicFrameLocks noGrp="1"/>
          </p:cNvGraphicFramePr>
          <p:nvPr>
            <p:extLst>
              <p:ext uri="{D42A27DB-BD31-4B8C-83A1-F6EECF244321}">
                <p14:modId xmlns:p14="http://schemas.microsoft.com/office/powerpoint/2010/main" val="2773081676"/>
              </p:ext>
            </p:extLst>
          </p:nvPr>
        </p:nvGraphicFramePr>
        <p:xfrm>
          <a:off x="317852" y="3492558"/>
          <a:ext cx="6215756" cy="1079442"/>
        </p:xfrm>
        <a:graphic>
          <a:graphicData uri="http://schemas.openxmlformats.org/drawingml/2006/table">
            <a:tbl>
              <a:tblPr firstRow="1" bandRow="1">
                <a:tableStyleId>{5940675A-B579-460E-94D1-54222C63F5DA}</a:tableStyleId>
              </a:tblPr>
              <a:tblGrid>
                <a:gridCol w="6215756">
                  <a:extLst>
                    <a:ext uri="{9D8B030D-6E8A-4147-A177-3AD203B41FA5}">
                      <a16:colId xmlns:a16="http://schemas.microsoft.com/office/drawing/2014/main" val="20000"/>
                    </a:ext>
                  </a:extLst>
                </a:gridCol>
              </a:tblGrid>
              <a:tr h="30841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400" kern="1200">
                          <a:solidFill>
                            <a:schemeClr val="tx1"/>
                          </a:solidFill>
                          <a:effectLst/>
                          <a:latin typeface="BIZ UDPゴシック" panose="020B0400000000000000" pitchFamily="50" charset="-128"/>
                          <a:ea typeface="BIZ UDPゴシック" panose="020B0400000000000000" pitchFamily="50" charset="-128"/>
                          <a:cs typeface="+mn-cs"/>
                        </a:rPr>
                        <a:t>養成講習会実施方針（カリキュラム・ポリシー）</a:t>
                      </a:r>
                      <a:endParaRPr kumimoji="1" lang="ja-JP" altLang="ja-JP" sz="1000" kern="1200">
                        <a:solidFill>
                          <a:schemeClr val="tx1"/>
                        </a:solidFill>
                        <a:effectLst/>
                        <a:latin typeface="BIZ UDPゴシック" panose="020B0400000000000000" pitchFamily="50" charset="-128"/>
                        <a:ea typeface="BIZ UDPゴシック" panose="020B0400000000000000"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10000"/>
                  </a:ext>
                </a:extLst>
              </a:tr>
              <a:tr h="771030">
                <a:tc>
                  <a:txBody>
                    <a:bodyPr/>
                    <a:lstStyle/>
                    <a:p>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日本スポーツ協会及び加盟団体等は、スポーツ指導者に資格認定方針に掲げる公認スポーツ指導者として必要な資質能力（思考・判断、態度・行動、知識・技能）を修得させるため、すべてのスポーツ指導者に共通して求められる資質能力に関する科目と、役割に応じて求められる専門的な資質能力に関する科目を体系的に編成し、養成講習会を実施する。</a:t>
                      </a:r>
                      <a:endParaRPr kumimoji="1" lang="en-US" altLang="ja-JP" sz="400" b="1">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graphicFrame>
        <p:nvGraphicFramePr>
          <p:cNvPr id="11" name="表 10">
            <a:extLst>
              <a:ext uri="{FF2B5EF4-FFF2-40B4-BE49-F238E27FC236}">
                <a16:creationId xmlns:a16="http://schemas.microsoft.com/office/drawing/2014/main" id="{8C010339-A528-40FD-8DCC-07CBA7181E0E}"/>
              </a:ext>
            </a:extLst>
          </p:cNvPr>
          <p:cNvGraphicFramePr>
            <a:graphicFrameLocks noGrp="1"/>
          </p:cNvGraphicFramePr>
          <p:nvPr>
            <p:extLst>
              <p:ext uri="{D42A27DB-BD31-4B8C-83A1-F6EECF244321}">
                <p14:modId xmlns:p14="http://schemas.microsoft.com/office/powerpoint/2010/main" val="3383945643"/>
              </p:ext>
            </p:extLst>
          </p:nvPr>
        </p:nvGraphicFramePr>
        <p:xfrm>
          <a:off x="317852" y="4837086"/>
          <a:ext cx="6215756" cy="1319090"/>
        </p:xfrm>
        <a:graphic>
          <a:graphicData uri="http://schemas.openxmlformats.org/drawingml/2006/table">
            <a:tbl>
              <a:tblPr firstRow="1" bandRow="1">
                <a:tableStyleId>{5940675A-B579-460E-94D1-54222C63F5DA}</a:tableStyleId>
              </a:tblPr>
              <a:tblGrid>
                <a:gridCol w="6215756">
                  <a:extLst>
                    <a:ext uri="{9D8B030D-6E8A-4147-A177-3AD203B41FA5}">
                      <a16:colId xmlns:a16="http://schemas.microsoft.com/office/drawing/2014/main" val="20000"/>
                    </a:ext>
                  </a:extLst>
                </a:gridCol>
              </a:tblGrid>
              <a:tr h="32570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400" kern="1200">
                          <a:solidFill>
                            <a:schemeClr val="tx1"/>
                          </a:solidFill>
                          <a:effectLst/>
                          <a:latin typeface="BIZ UDPゴシック" panose="020B0400000000000000" pitchFamily="50" charset="-128"/>
                          <a:ea typeface="BIZ UDPゴシック" panose="020B0400000000000000" pitchFamily="50" charset="-128"/>
                          <a:cs typeface="+mn-cs"/>
                        </a:rPr>
                        <a:t>受講者受入方針（アドミッション・ポリシー）</a:t>
                      </a:r>
                      <a:endParaRPr kumimoji="1" lang="ja-JP" altLang="ja-JP" sz="1000" kern="1200">
                        <a:solidFill>
                          <a:schemeClr val="tx1"/>
                        </a:solidFill>
                        <a:effectLst/>
                        <a:latin typeface="BIZ UDPゴシック" panose="020B0400000000000000" pitchFamily="50" charset="-128"/>
                        <a:ea typeface="BIZ UDPゴシック" panose="020B0400000000000000"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10000"/>
                  </a:ext>
                </a:extLst>
              </a:tr>
              <a:tr h="993389">
                <a:tc>
                  <a:txBody>
                    <a:bodyPr/>
                    <a:lstStyle/>
                    <a:p>
                      <a:r>
                        <a:rPr kumimoji="1" lang="ja-JP" altLang="ja-JP" sz="1100" b="1" kern="1200">
                          <a:solidFill>
                            <a:schemeClr val="tx1"/>
                          </a:solidFill>
                          <a:effectLst/>
                          <a:latin typeface="BIZ UDPゴシック" panose="020B0400000000000000" pitchFamily="50" charset="-128"/>
                          <a:ea typeface="BIZ UDPゴシック" panose="020B0400000000000000" pitchFamily="50" charset="-128"/>
                          <a:cs typeface="+mn-cs"/>
                        </a:rPr>
                        <a:t>日本スポーツ協会及び加盟団体等は、公認スポーツ指導者育成の基本コンセプトに賛同する者で、養成講習会を通じて、スポーツの価値やスポーツの未来への責任を自覚し、プレーヤーズセンタードのもとに暴力やハラスメントなどあらゆる反倫理的行為を排除し、常に自らも学び続けながらプレーヤーの成長を支援することを通じて、豊かなスポーツ文化の創造やスポーツの社会的価値を高めることに貢献する意欲がある者を、養成講習会の受講者として広く受け入れる。</a:t>
                      </a:r>
                      <a:endParaRPr kumimoji="1" lang="en-US" altLang="ja-JP" sz="400" b="1">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44638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 15">
            <a:extLst>
              <a:ext uri="{FF2B5EF4-FFF2-40B4-BE49-F238E27FC236}">
                <a16:creationId xmlns:a16="http://schemas.microsoft.com/office/drawing/2014/main" id="{0E4777DE-12A5-4E5E-9C56-C619796A567A}"/>
              </a:ext>
            </a:extLst>
          </p:cNvPr>
          <p:cNvGraphicFramePr>
            <a:graphicFrameLocks/>
          </p:cNvGraphicFramePr>
          <p:nvPr>
            <p:extLst>
              <p:ext uri="{D42A27DB-BD31-4B8C-83A1-F6EECF244321}">
                <p14:modId xmlns:p14="http://schemas.microsoft.com/office/powerpoint/2010/main" val="3736405210"/>
              </p:ext>
            </p:extLst>
          </p:nvPr>
        </p:nvGraphicFramePr>
        <p:xfrm>
          <a:off x="660703" y="179512"/>
          <a:ext cx="5824630" cy="2194289"/>
        </p:xfrm>
        <a:graphic>
          <a:graphicData uri="http://schemas.openxmlformats.org/drawingml/2006/table">
            <a:tbl>
              <a:tblPr firstRow="1" bandRow="1">
                <a:tableStyleId>{5940675A-B579-460E-94D1-54222C63F5DA}</a:tableStyleId>
              </a:tblPr>
              <a:tblGrid>
                <a:gridCol w="5243830">
                  <a:extLst>
                    <a:ext uri="{9D8B030D-6E8A-4147-A177-3AD203B41FA5}">
                      <a16:colId xmlns:a16="http://schemas.microsoft.com/office/drawing/2014/main" val="20000"/>
                    </a:ext>
                  </a:extLst>
                </a:gridCol>
                <a:gridCol w="580800">
                  <a:extLst>
                    <a:ext uri="{9D8B030D-6E8A-4147-A177-3AD203B41FA5}">
                      <a16:colId xmlns:a16="http://schemas.microsoft.com/office/drawing/2014/main" val="20001"/>
                    </a:ext>
                  </a:extLst>
                </a:gridCol>
              </a:tblGrid>
              <a:tr h="404809">
                <a:tc gridSpan="2">
                  <a:txBody>
                    <a:bodyPr/>
                    <a:lstStyle/>
                    <a:p>
                      <a:pPr algn="ctr">
                        <a:lnSpc>
                          <a:spcPct val="100000"/>
                        </a:lnSpc>
                      </a:pPr>
                      <a:r>
                        <a:rPr kumimoji="1" lang="ja-JP" altLang="en-US" sz="2000">
                          <a:solidFill>
                            <a:schemeClr val="tx1"/>
                          </a:solidFill>
                          <a:latin typeface="BIZ UDPゴシック" panose="020B0400000000000000" pitchFamily="50" charset="-128"/>
                          <a:ea typeface="BIZ UDPゴシック" panose="020B0400000000000000" pitchFamily="50" charset="-128"/>
                        </a:rPr>
                        <a:t>＜目次＞</a:t>
                      </a:r>
                    </a:p>
                  </a:txBody>
                  <a:tcPr marT="45721" marB="45721"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pPr>
                        <a:lnSpc>
                          <a:spcPct val="100000"/>
                        </a:lnSpc>
                      </a:pPr>
                      <a:endParaRPr kumimoji="1" lang="ja-JP" altLang="en-US" sz="1400">
                        <a:latin typeface="MS UI Gothic" pitchFamily="50" charset="-128"/>
                        <a:ea typeface="MS UI Gothic" pitchFamily="50" charset="-128"/>
                      </a:endParaRPr>
                    </a:p>
                  </a:txBody>
                  <a:tcPr/>
                </a:tc>
                <a:extLst>
                  <a:ext uri="{0D108BD9-81ED-4DB2-BD59-A6C34878D82A}">
                    <a16:rowId xmlns:a16="http://schemas.microsoft.com/office/drawing/2014/main" val="10000"/>
                  </a:ext>
                </a:extLst>
              </a:tr>
              <a:tr h="311391">
                <a:tc>
                  <a:txBody>
                    <a:bodyPr/>
                    <a:lstStyle/>
                    <a:p>
                      <a:pPr>
                        <a:lnSpc>
                          <a:spcPct val="100000"/>
                        </a:lnSpc>
                      </a:pPr>
                      <a:r>
                        <a:rPr kumimoji="1" lang="ja-JP" altLang="en-US" sz="1400">
                          <a:solidFill>
                            <a:schemeClr val="tx1"/>
                          </a:solidFill>
                          <a:latin typeface="BIZ UDPゴシック" panose="020B0400000000000000" pitchFamily="50" charset="-128"/>
                          <a:ea typeface="BIZ UDPゴシック" panose="020B0400000000000000" pitchFamily="50" charset="-128"/>
                        </a:rPr>
                        <a:t>受講の流れ　・・・・・・・・・・・・・・・・・・・・・・・・・・・・・・・・・・・・・・・・・・・</a:t>
                      </a:r>
                    </a:p>
                  </a:txBody>
                  <a:tcPr marT="45721" marB="45721"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lnSpc>
                          <a:spcPct val="100000"/>
                        </a:lnSpc>
                      </a:pPr>
                      <a:r>
                        <a:rPr kumimoji="1" lang="en-US" altLang="ja-JP" sz="1400">
                          <a:solidFill>
                            <a:schemeClr val="tx1"/>
                          </a:solidFill>
                          <a:latin typeface="BIZ UDPゴシック" panose="020B0400000000000000" pitchFamily="50" charset="-128"/>
                          <a:ea typeface="BIZ UDPゴシック" panose="020B0400000000000000" pitchFamily="50" charset="-128"/>
                        </a:rPr>
                        <a:t>P.2</a:t>
                      </a:r>
                      <a:endParaRPr kumimoji="1" lang="ja-JP" altLang="en-US" sz="1400">
                        <a:solidFill>
                          <a:schemeClr val="tx1"/>
                        </a:solidFill>
                        <a:latin typeface="BIZ UDPゴシック" panose="020B0400000000000000" pitchFamily="50" charset="-128"/>
                        <a:ea typeface="BIZ UDPゴシック" panose="020B0400000000000000" pitchFamily="50" charset="-128"/>
                      </a:endParaRPr>
                    </a:p>
                  </a:txBody>
                  <a:tcPr marT="45721" marB="45721"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6468071"/>
                  </a:ext>
                </a:extLst>
              </a:tr>
              <a:tr h="529365">
                <a:tc>
                  <a:txBody>
                    <a:bodyPr/>
                    <a:lstStyle/>
                    <a:p>
                      <a:pPr>
                        <a:lnSpc>
                          <a:spcPct val="100000"/>
                        </a:lnSpc>
                      </a:pPr>
                      <a:r>
                        <a:rPr kumimoji="1" lang="ja-JP" altLang="en-US" sz="1400">
                          <a:solidFill>
                            <a:schemeClr val="tx1"/>
                          </a:solidFill>
                          <a:latin typeface="BIZ UDPゴシック" panose="020B0400000000000000" pitchFamily="50" charset="-128"/>
                          <a:ea typeface="BIZ UDPゴシック" panose="020B0400000000000000" pitchFamily="50" charset="-128"/>
                        </a:rPr>
                        <a:t>受講の申し込みから資格認定まで　・・・・・・・・・・・・・・・・・・・・・・・・・</a:t>
                      </a:r>
                    </a:p>
                  </a:txBody>
                  <a:tcPr marT="45721" marB="45721"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lnSpc>
                          <a:spcPct val="100000"/>
                        </a:lnSpc>
                      </a:pPr>
                      <a:r>
                        <a:rPr kumimoji="1" lang="en-US" altLang="ja-JP" sz="1400">
                          <a:solidFill>
                            <a:schemeClr val="tx1"/>
                          </a:solidFill>
                          <a:latin typeface="BIZ UDPゴシック" panose="020B0400000000000000" pitchFamily="50" charset="-128"/>
                          <a:ea typeface="BIZ UDPゴシック" panose="020B0400000000000000" pitchFamily="50" charset="-128"/>
                        </a:rPr>
                        <a:t>P.3</a:t>
                      </a:r>
                      <a:endParaRPr kumimoji="1" lang="ja-JP" altLang="en-US" sz="1400">
                        <a:solidFill>
                          <a:schemeClr val="tx1"/>
                        </a:solidFill>
                        <a:latin typeface="BIZ UDPゴシック" panose="020B0400000000000000" pitchFamily="50" charset="-128"/>
                        <a:ea typeface="BIZ UDPゴシック" panose="020B0400000000000000" pitchFamily="50" charset="-128"/>
                      </a:endParaRPr>
                    </a:p>
                  </a:txBody>
                  <a:tcPr marT="45721" marB="45721"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4743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solidFill>
                            <a:schemeClr val="tx1"/>
                          </a:solidFill>
                          <a:latin typeface="BIZ UDPゴシック" panose="020B0400000000000000" pitchFamily="50" charset="-128"/>
                          <a:ea typeface="BIZ UDPゴシック" panose="020B0400000000000000" pitchFamily="50" charset="-128"/>
                        </a:rPr>
                        <a:t>登録手続きに関して・・・・・・・・・・・・・・・・・・・・・・・・・・・・・・・・・・・・・</a:t>
                      </a:r>
                    </a:p>
                  </a:txBody>
                  <a:tcPr marT="45721" marB="45721"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lnSpc>
                          <a:spcPct val="100000"/>
                        </a:lnSpc>
                      </a:pPr>
                      <a:r>
                        <a:rPr kumimoji="1" lang="en-US" altLang="ja-JP" sz="1400">
                          <a:solidFill>
                            <a:schemeClr val="tx1"/>
                          </a:solidFill>
                          <a:latin typeface="BIZ UDPゴシック" panose="020B0400000000000000" pitchFamily="50" charset="-128"/>
                          <a:ea typeface="BIZ UDPゴシック" panose="020B0400000000000000" pitchFamily="50" charset="-128"/>
                        </a:rPr>
                        <a:t>P.5</a:t>
                      </a:r>
                      <a:endParaRPr kumimoji="1" lang="ja-JP" altLang="en-US" sz="1400">
                        <a:solidFill>
                          <a:schemeClr val="tx1"/>
                        </a:solidFill>
                        <a:latin typeface="BIZ UDPゴシック" panose="020B0400000000000000" pitchFamily="50" charset="-128"/>
                        <a:ea typeface="BIZ UDPゴシック" panose="020B0400000000000000" pitchFamily="50" charset="-128"/>
                      </a:endParaRPr>
                    </a:p>
                  </a:txBody>
                  <a:tcPr marT="45721" marB="45721"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31835942"/>
                  </a:ext>
                </a:extLst>
              </a:tr>
              <a:tr h="4743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solidFill>
                            <a:schemeClr val="tx1"/>
                          </a:solidFill>
                          <a:latin typeface="BIZ UDPゴシック" panose="020B0400000000000000" pitchFamily="50" charset="-128"/>
                          <a:ea typeface="BIZ UDPゴシック" panose="020B0400000000000000" pitchFamily="50" charset="-128"/>
                        </a:rPr>
                        <a:t>指導者マイページ利用マニュアル　・・・・・・・・・・・・・・・・・・・・・・・・・</a:t>
                      </a:r>
                    </a:p>
                  </a:txBody>
                  <a:tcPr marT="45721" marB="45721"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lnSpc>
                          <a:spcPct val="100000"/>
                        </a:lnSpc>
                      </a:pPr>
                      <a:r>
                        <a:rPr kumimoji="1" lang="ja-JP" altLang="en-US" sz="1400" dirty="0">
                          <a:solidFill>
                            <a:schemeClr val="tx1"/>
                          </a:solidFill>
                          <a:latin typeface="BIZ UDPゴシック" panose="020B0400000000000000" pitchFamily="50" charset="-128"/>
                          <a:ea typeface="BIZ UDPゴシック" panose="020B0400000000000000" pitchFamily="50" charset="-128"/>
                        </a:rPr>
                        <a:t>別紙</a:t>
                      </a:r>
                    </a:p>
                  </a:txBody>
                  <a:tcPr marT="45721" marB="45721"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6" name="正方形/長方形 5">
            <a:extLst>
              <a:ext uri="{FF2B5EF4-FFF2-40B4-BE49-F238E27FC236}">
                <a16:creationId xmlns:a16="http://schemas.microsoft.com/office/drawing/2014/main" id="{6AF065D7-F946-4C14-ABAE-2701D2D9F0A6}"/>
              </a:ext>
            </a:extLst>
          </p:cNvPr>
          <p:cNvSpPr/>
          <p:nvPr/>
        </p:nvSpPr>
        <p:spPr>
          <a:xfrm>
            <a:off x="152636" y="2984046"/>
            <a:ext cx="6552728" cy="150311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ja-JP" altLang="en-US" sz="2000" dirty="0">
                <a:solidFill>
                  <a:schemeClr val="tx1"/>
                </a:solidFill>
                <a:latin typeface="BIZ UDPゴシック" panose="020B0400000000000000" pitchFamily="50" charset="-128"/>
                <a:ea typeface="BIZ UDPゴシック" panose="020B0400000000000000" pitchFamily="50" charset="-128"/>
              </a:rPr>
              <a:t>＜資格取得までの流れについて＞</a:t>
            </a:r>
            <a:endParaRPr lang="en-US" altLang="ja-JP" sz="2000" dirty="0">
              <a:solidFill>
                <a:schemeClr val="tx1"/>
              </a:solidFill>
              <a:latin typeface="BIZ UDPゴシック" panose="020B0400000000000000" pitchFamily="50" charset="-128"/>
              <a:ea typeface="BIZ UDPゴシック" panose="020B0400000000000000" pitchFamily="50" charset="-128"/>
            </a:endParaRPr>
          </a:p>
          <a:p>
            <a:endParaRPr lang="en-US" altLang="ja-JP" sz="1050" dirty="0">
              <a:solidFill>
                <a:schemeClr val="tx1"/>
              </a:solidFill>
              <a:latin typeface="BIZ UDPゴシック" panose="020B0400000000000000" pitchFamily="50" charset="-128"/>
              <a:ea typeface="BIZ UDPゴシック" panose="020B0400000000000000" pitchFamily="50" charset="-128"/>
            </a:endParaRPr>
          </a:p>
          <a:p>
            <a:r>
              <a:rPr lang="ja-JP" altLang="en-US" sz="1400" dirty="0">
                <a:solidFill>
                  <a:schemeClr val="tx1"/>
                </a:solidFill>
                <a:latin typeface="BIZ UDPゴシック" panose="020B0400000000000000" pitchFamily="50" charset="-128"/>
                <a:ea typeface="BIZ UDPゴシック" panose="020B0400000000000000" pitchFamily="50" charset="-128"/>
              </a:rPr>
              <a:t>中央競技団体が実施する養成講習会に参加し、「修了」後、登録手続きを完了することで資格を取得することができます。</a:t>
            </a:r>
            <a:endParaRPr lang="en-US" altLang="ja-JP" sz="1400" dirty="0">
              <a:solidFill>
                <a:schemeClr val="tx1"/>
              </a:solidFill>
              <a:latin typeface="BIZ UDPゴシック" panose="020B0400000000000000" pitchFamily="50" charset="-128"/>
              <a:ea typeface="BIZ UDPゴシック" panose="020B0400000000000000" pitchFamily="50" charset="-128"/>
            </a:endParaRPr>
          </a:p>
        </p:txBody>
      </p:sp>
      <p:grpSp>
        <p:nvGrpSpPr>
          <p:cNvPr id="4" name="グループ化 3">
            <a:extLst>
              <a:ext uri="{FF2B5EF4-FFF2-40B4-BE49-F238E27FC236}">
                <a16:creationId xmlns:a16="http://schemas.microsoft.com/office/drawing/2014/main" id="{E031F227-DF1E-42F2-B2AC-7AAC584AF8FB}"/>
              </a:ext>
            </a:extLst>
          </p:cNvPr>
          <p:cNvGrpSpPr/>
          <p:nvPr/>
        </p:nvGrpSpPr>
        <p:grpSpPr>
          <a:xfrm>
            <a:off x="1628802" y="4355976"/>
            <a:ext cx="3888432" cy="3960440"/>
            <a:chOff x="2223491" y="3071811"/>
            <a:chExt cx="2185988" cy="2716416"/>
          </a:xfrm>
        </p:grpSpPr>
        <p:sp>
          <p:nvSpPr>
            <p:cNvPr id="20" name="矢印: 下 19">
              <a:extLst>
                <a:ext uri="{FF2B5EF4-FFF2-40B4-BE49-F238E27FC236}">
                  <a16:creationId xmlns:a16="http://schemas.microsoft.com/office/drawing/2014/main" id="{99B9FA1A-B807-4148-8956-1A1C571A3381}"/>
                </a:ext>
              </a:extLst>
            </p:cNvPr>
            <p:cNvSpPr/>
            <p:nvPr/>
          </p:nvSpPr>
          <p:spPr>
            <a:xfrm>
              <a:off x="3228081" y="3848694"/>
              <a:ext cx="200919" cy="153233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endParaRPr lang="ja-JP" altLang="en-US" sz="1400">
                <a:latin typeface="BIZ UDPゴシック" panose="020B0400000000000000" pitchFamily="50" charset="-128"/>
                <a:ea typeface="BIZ UDPゴシック" panose="020B0400000000000000" pitchFamily="50" charset="-128"/>
              </a:endParaRPr>
            </a:p>
          </p:txBody>
        </p:sp>
        <p:sp>
          <p:nvSpPr>
            <p:cNvPr id="25" name="四角形: 角を丸くする 24">
              <a:extLst>
                <a:ext uri="{FF2B5EF4-FFF2-40B4-BE49-F238E27FC236}">
                  <a16:creationId xmlns:a16="http://schemas.microsoft.com/office/drawing/2014/main" id="{C83DBE4F-4D87-4FF2-A3EA-99D23AA08F2F}"/>
                </a:ext>
              </a:extLst>
            </p:cNvPr>
            <p:cNvSpPr/>
            <p:nvPr/>
          </p:nvSpPr>
          <p:spPr>
            <a:xfrm>
              <a:off x="2223491" y="3071811"/>
              <a:ext cx="2185988" cy="776883"/>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ja-JP" altLang="en-US" sz="1400">
                  <a:latin typeface="BIZ UDPゴシック" panose="020B0400000000000000" pitchFamily="50" charset="-128"/>
                  <a:ea typeface="BIZ UDPゴシック" panose="020B0400000000000000" pitchFamily="50" charset="-128"/>
                </a:rPr>
                <a:t>養成講習会への参加</a:t>
              </a:r>
              <a:endParaRPr lang="en-US" altLang="ja-JP" sz="1400">
                <a:latin typeface="BIZ UDPゴシック" panose="020B0400000000000000" pitchFamily="50" charset="-128"/>
                <a:ea typeface="BIZ UDPゴシック" panose="020B0400000000000000" pitchFamily="50" charset="-128"/>
              </a:endParaRPr>
            </a:p>
          </p:txBody>
        </p:sp>
        <p:sp>
          <p:nvSpPr>
            <p:cNvPr id="26" name="四角形: 角を丸くする 25">
              <a:extLst>
                <a:ext uri="{FF2B5EF4-FFF2-40B4-BE49-F238E27FC236}">
                  <a16:creationId xmlns:a16="http://schemas.microsoft.com/office/drawing/2014/main" id="{F8DDD8D5-03A9-4154-8AC6-F7B443F089E1}"/>
                </a:ext>
              </a:extLst>
            </p:cNvPr>
            <p:cNvSpPr/>
            <p:nvPr/>
          </p:nvSpPr>
          <p:spPr>
            <a:xfrm>
              <a:off x="2250281" y="3987999"/>
              <a:ext cx="2159198" cy="476845"/>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ja-JP" altLang="en-US" sz="1400">
                  <a:latin typeface="BIZ UDPゴシック" panose="020B0400000000000000" pitchFamily="50" charset="-128"/>
                  <a:ea typeface="BIZ UDPゴシック" panose="020B0400000000000000" pitchFamily="50" charset="-128"/>
                </a:rPr>
                <a:t>養成講習会を修了</a:t>
              </a:r>
              <a:endParaRPr lang="en-US" altLang="ja-JP" sz="1400">
                <a:latin typeface="BIZ UDPゴシック" panose="020B0400000000000000" pitchFamily="50" charset="-128"/>
                <a:ea typeface="BIZ UDPゴシック" panose="020B0400000000000000" pitchFamily="50" charset="-128"/>
              </a:endParaRPr>
            </a:p>
            <a:p>
              <a:pPr algn="ctr"/>
              <a:r>
                <a:rPr lang="en-US" altLang="ja-JP" sz="1400">
                  <a:latin typeface="BIZ UDPゴシック" panose="020B0400000000000000" pitchFamily="50" charset="-128"/>
                  <a:ea typeface="BIZ UDPゴシック" panose="020B0400000000000000" pitchFamily="50" charset="-128"/>
                </a:rPr>
                <a:t>※</a:t>
              </a:r>
              <a:r>
                <a:rPr lang="ja-JP" altLang="en-US" sz="1400">
                  <a:latin typeface="BIZ UDPゴシック" panose="020B0400000000000000" pitchFamily="50" charset="-128"/>
                  <a:ea typeface="BIZ UDPゴシック" panose="020B0400000000000000" pitchFamily="50" charset="-128"/>
                </a:rPr>
                <a:t>資格によっては検定試験等の実施あり</a:t>
              </a:r>
            </a:p>
          </p:txBody>
        </p:sp>
        <p:sp>
          <p:nvSpPr>
            <p:cNvPr id="28" name="四角形: 角を丸くする 27">
              <a:extLst>
                <a:ext uri="{FF2B5EF4-FFF2-40B4-BE49-F238E27FC236}">
                  <a16:creationId xmlns:a16="http://schemas.microsoft.com/office/drawing/2014/main" id="{C3DF99D3-09F8-499B-8F52-F108B0AFFCA3}"/>
                </a:ext>
              </a:extLst>
            </p:cNvPr>
            <p:cNvSpPr/>
            <p:nvPr/>
          </p:nvSpPr>
          <p:spPr>
            <a:xfrm>
              <a:off x="2250281" y="4872039"/>
              <a:ext cx="2159198" cy="375046"/>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ja-JP" altLang="en-US" sz="1400">
                  <a:latin typeface="BIZ UDPゴシック" panose="020B0400000000000000" pitchFamily="50" charset="-128"/>
                  <a:ea typeface="BIZ UDPゴシック" panose="020B0400000000000000" pitchFamily="50" charset="-128"/>
                </a:rPr>
                <a:t>登録手続き</a:t>
              </a:r>
              <a:endParaRPr lang="en-US" altLang="ja-JP" sz="1400">
                <a:latin typeface="BIZ UDPゴシック" panose="020B0400000000000000" pitchFamily="50" charset="-128"/>
                <a:ea typeface="BIZ UDPゴシック" panose="020B0400000000000000" pitchFamily="50" charset="-128"/>
              </a:endParaRPr>
            </a:p>
            <a:p>
              <a:pPr algn="ctr"/>
              <a:r>
                <a:rPr lang="en-US" altLang="ja-JP" sz="1400">
                  <a:latin typeface="BIZ UDPゴシック" panose="020B0400000000000000" pitchFamily="50" charset="-128"/>
                  <a:ea typeface="BIZ UDPゴシック" panose="020B0400000000000000" pitchFamily="50" charset="-128"/>
                </a:rPr>
                <a:t>※JSPO</a:t>
              </a:r>
              <a:r>
                <a:rPr lang="ja-JP" altLang="en-US" sz="1400">
                  <a:latin typeface="BIZ UDPゴシック" panose="020B0400000000000000" pitchFamily="50" charset="-128"/>
                  <a:ea typeface="BIZ UDPゴシック" panose="020B0400000000000000" pitchFamily="50" charset="-128"/>
                </a:rPr>
                <a:t>から送付</a:t>
              </a:r>
            </a:p>
          </p:txBody>
        </p:sp>
        <p:sp>
          <p:nvSpPr>
            <p:cNvPr id="31" name="四角形: 角を丸くする 30">
              <a:extLst>
                <a:ext uri="{FF2B5EF4-FFF2-40B4-BE49-F238E27FC236}">
                  <a16:creationId xmlns:a16="http://schemas.microsoft.com/office/drawing/2014/main" id="{40266D13-11D3-4308-BA85-72308198839F}"/>
                </a:ext>
              </a:extLst>
            </p:cNvPr>
            <p:cNvSpPr/>
            <p:nvPr/>
          </p:nvSpPr>
          <p:spPr>
            <a:xfrm>
              <a:off x="2250281" y="5413181"/>
              <a:ext cx="2159198" cy="375046"/>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ja-JP" altLang="en-US" sz="1400">
                  <a:latin typeface="BIZ UDPゴシック" panose="020B0400000000000000" pitchFamily="50" charset="-128"/>
                  <a:ea typeface="BIZ UDPゴシック" panose="020B0400000000000000" pitchFamily="50" charset="-128"/>
                </a:rPr>
                <a:t>資格取得</a:t>
              </a:r>
              <a:endParaRPr lang="en-US" altLang="ja-JP" sz="1400">
                <a:latin typeface="BIZ UDPゴシック" panose="020B0400000000000000" pitchFamily="50" charset="-128"/>
                <a:ea typeface="BIZ UDPゴシック" panose="020B0400000000000000" pitchFamily="50" charset="-128"/>
              </a:endParaRPr>
            </a:p>
            <a:p>
              <a:pPr algn="ctr"/>
              <a:r>
                <a:rPr lang="en-US" altLang="ja-JP" sz="1400">
                  <a:latin typeface="BIZ UDPゴシック" panose="020B0400000000000000" pitchFamily="50" charset="-128"/>
                  <a:ea typeface="BIZ UDPゴシック" panose="020B0400000000000000" pitchFamily="50" charset="-128"/>
                </a:rPr>
                <a:t>※10</a:t>
              </a:r>
              <a:r>
                <a:rPr lang="ja-JP" altLang="en-US" sz="1400">
                  <a:latin typeface="BIZ UDPゴシック" panose="020B0400000000000000" pitchFamily="50" charset="-128"/>
                  <a:ea typeface="BIZ UDPゴシック" panose="020B0400000000000000" pitchFamily="50" charset="-128"/>
                </a:rPr>
                <a:t>月</a:t>
              </a:r>
              <a:r>
                <a:rPr lang="en-US" altLang="ja-JP" sz="1400">
                  <a:latin typeface="BIZ UDPゴシック" panose="020B0400000000000000" pitchFamily="50" charset="-128"/>
                  <a:ea typeface="BIZ UDPゴシック" panose="020B0400000000000000" pitchFamily="50" charset="-128"/>
                </a:rPr>
                <a:t>1</a:t>
              </a:r>
              <a:r>
                <a:rPr lang="ja-JP" altLang="en-US" sz="1400">
                  <a:latin typeface="BIZ UDPゴシック" panose="020B0400000000000000" pitchFamily="50" charset="-128"/>
                  <a:ea typeface="BIZ UDPゴシック" panose="020B0400000000000000" pitchFamily="50" charset="-128"/>
                </a:rPr>
                <a:t>日</a:t>
              </a:r>
              <a:r>
                <a:rPr lang="ja-JP" altLang="en-US" sz="1000">
                  <a:latin typeface="BIZ UDPゴシック" panose="020B0400000000000000" pitchFamily="50" charset="-128"/>
                  <a:ea typeface="BIZ UDPゴシック" panose="020B0400000000000000" pitchFamily="50" charset="-128"/>
                </a:rPr>
                <a:t>または</a:t>
              </a:r>
              <a:r>
                <a:rPr lang="en-US" altLang="ja-JP" sz="1400">
                  <a:latin typeface="BIZ UDPゴシック" panose="020B0400000000000000" pitchFamily="50" charset="-128"/>
                  <a:ea typeface="BIZ UDPゴシック" panose="020B0400000000000000" pitchFamily="50" charset="-128"/>
                </a:rPr>
                <a:t>4</a:t>
              </a:r>
              <a:r>
                <a:rPr lang="ja-JP" altLang="en-US" sz="1400">
                  <a:latin typeface="BIZ UDPゴシック" panose="020B0400000000000000" pitchFamily="50" charset="-128"/>
                  <a:ea typeface="BIZ UDPゴシック" panose="020B0400000000000000" pitchFamily="50" charset="-128"/>
                </a:rPr>
                <a:t>月</a:t>
              </a:r>
              <a:r>
                <a:rPr lang="en-US" altLang="ja-JP" sz="1400">
                  <a:latin typeface="BIZ UDPゴシック" panose="020B0400000000000000" pitchFamily="50" charset="-128"/>
                  <a:ea typeface="BIZ UDPゴシック" panose="020B0400000000000000" pitchFamily="50" charset="-128"/>
                </a:rPr>
                <a:t>1</a:t>
              </a:r>
              <a:r>
                <a:rPr lang="ja-JP" altLang="en-US" sz="1400">
                  <a:latin typeface="BIZ UDPゴシック" panose="020B0400000000000000" pitchFamily="50" charset="-128"/>
                  <a:ea typeface="BIZ UDPゴシック" panose="020B0400000000000000" pitchFamily="50" charset="-128"/>
                </a:rPr>
                <a:t>日</a:t>
              </a:r>
            </a:p>
          </p:txBody>
        </p:sp>
      </p:grpSp>
    </p:spTree>
    <p:extLst>
      <p:ext uri="{BB962C8B-B14F-4D97-AF65-F5344CB8AC3E}">
        <p14:creationId xmlns:p14="http://schemas.microsoft.com/office/powerpoint/2010/main" val="125845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61D7BBE7-B9AA-4DE8-8C25-ABEA44DD7B90}"/>
              </a:ext>
            </a:extLst>
          </p:cNvPr>
          <p:cNvPicPr>
            <a:picLocks noChangeAspect="1"/>
          </p:cNvPicPr>
          <p:nvPr/>
        </p:nvPicPr>
        <p:blipFill>
          <a:blip r:embed="rId2"/>
          <a:stretch>
            <a:fillRect/>
          </a:stretch>
        </p:blipFill>
        <p:spPr>
          <a:xfrm>
            <a:off x="58316" y="3803432"/>
            <a:ext cx="6741368" cy="4671703"/>
          </a:xfrm>
          <a:prstGeom prst="rect">
            <a:avLst/>
          </a:prstGeom>
        </p:spPr>
      </p:pic>
      <p:sp>
        <p:nvSpPr>
          <p:cNvPr id="8" name="テキスト ボックス 7"/>
          <p:cNvSpPr txBox="1"/>
          <p:nvPr/>
        </p:nvSpPr>
        <p:spPr>
          <a:xfrm>
            <a:off x="17260" y="549772"/>
            <a:ext cx="6823480" cy="2046714"/>
          </a:xfrm>
          <a:prstGeom prst="rect">
            <a:avLst/>
          </a:prstGeom>
          <a:noFill/>
          <a:ln>
            <a:solidFill>
              <a:schemeClr val="tx1"/>
            </a:solidFill>
          </a:ln>
        </p:spPr>
        <p:txBody>
          <a:bodyPr wrap="square" rtlCol="0">
            <a:spAutoFit/>
          </a:bodyPr>
          <a:lstStyle/>
          <a:p>
            <a:pPr algn="ctr"/>
            <a:r>
              <a:rPr lang="ja-JP" altLang="en-US" sz="1400" b="1" dirty="0">
                <a:latin typeface="HGP創英角ｺﾞｼｯｸUB" pitchFamily="50" charset="-128"/>
                <a:ea typeface="HGP創英角ｺﾞｼｯｸUB" pitchFamily="50" charset="-128"/>
              </a:rPr>
              <a:t>　「</a:t>
            </a:r>
            <a:r>
              <a:rPr kumimoji="1" lang="ja-JP" altLang="en-US" sz="1400" b="1" dirty="0">
                <a:latin typeface="HGP創英角ｺﾞｼｯｸUB" pitchFamily="50" charset="-128"/>
                <a:ea typeface="HGP創英角ｺﾞｼｯｸUB" pitchFamily="50" charset="-128"/>
              </a:rPr>
              <a:t>公認</a:t>
            </a:r>
            <a:r>
              <a:rPr lang="ja-JP" altLang="en-US" sz="1400" b="1" dirty="0">
                <a:latin typeface="HGP創英角ｺﾞｼｯｸUB" pitchFamily="50" charset="-128"/>
                <a:ea typeface="HGP創英角ｺﾞｼｯｸUB" pitchFamily="50" charset="-128"/>
              </a:rPr>
              <a:t>陸上競技</a:t>
            </a:r>
            <a:r>
              <a:rPr kumimoji="1" lang="ja-JP" altLang="en-US" sz="1400" b="1" dirty="0">
                <a:latin typeface="HGP創英角ｺﾞｼｯｸUB" pitchFamily="50" charset="-128"/>
                <a:ea typeface="HGP創英角ｺﾞｼｯｸUB" pitchFamily="50" charset="-128"/>
              </a:rPr>
              <a:t>スタートコーチ</a:t>
            </a:r>
            <a:r>
              <a:rPr lang="ja-JP" altLang="en-US" sz="1400" b="1" dirty="0">
                <a:latin typeface="HGP創英角ｺﾞｼｯｸUB" pitchFamily="50" charset="-128"/>
                <a:ea typeface="HGP創英角ｺﾞｼｯｸUB" pitchFamily="50" charset="-128"/>
              </a:rPr>
              <a:t>」</a:t>
            </a:r>
            <a:endParaRPr lang="en-US" altLang="ja-JP" sz="1400" b="1" dirty="0">
              <a:latin typeface="HGP創英角ｺﾞｼｯｸUB" pitchFamily="50" charset="-128"/>
              <a:ea typeface="HGP創英角ｺﾞｼｯｸUB" pitchFamily="50" charset="-128"/>
            </a:endParaRPr>
          </a:p>
          <a:p>
            <a:pPr algn="ctr"/>
            <a:r>
              <a:rPr lang="ja-JP" altLang="en-US" sz="1400" b="1" dirty="0">
                <a:latin typeface="HGP創英角ｺﾞｼｯｸUB" pitchFamily="50" charset="-128"/>
                <a:ea typeface="HGP創英角ｺﾞｼｯｸUB" pitchFamily="50" charset="-128"/>
              </a:rPr>
              <a:t>（競技別指導者資格）</a:t>
            </a:r>
            <a:endParaRPr kumimoji="1" lang="en-US" altLang="ja-JP" sz="1400" b="1" dirty="0">
              <a:latin typeface="HGP創英角ｺﾞｼｯｸUB" pitchFamily="50" charset="-128"/>
              <a:ea typeface="HGP創英角ｺﾞｼｯｸUB" pitchFamily="50" charset="-128"/>
            </a:endParaRPr>
          </a:p>
          <a:p>
            <a:endParaRPr lang="en-US" altLang="ja-JP" sz="1100" b="1" dirty="0">
              <a:latin typeface="HGP創英角ｺﾞｼｯｸUB" pitchFamily="50" charset="-128"/>
              <a:ea typeface="HGP創英角ｺﾞｼｯｸUB" pitchFamily="50" charset="-128"/>
            </a:endParaRPr>
          </a:p>
          <a:p>
            <a:r>
              <a:rPr lang="ja-JP" altLang="en-US" sz="1100" b="1" dirty="0">
                <a:latin typeface="BIZ UDPゴシック" panose="020B0400000000000000" pitchFamily="50" charset="-128"/>
                <a:ea typeface="BIZ UDPゴシック" panose="020B0400000000000000" pitchFamily="50" charset="-128"/>
              </a:rPr>
              <a:t>役割</a:t>
            </a:r>
            <a:endParaRPr lang="en-US" altLang="ja-JP" sz="1100" b="1" dirty="0">
              <a:latin typeface="BIZ UDPゴシック" panose="020B0400000000000000" pitchFamily="50" charset="-128"/>
              <a:ea typeface="BIZ UDPゴシック" panose="020B0400000000000000" pitchFamily="50" charset="-128"/>
            </a:endParaRPr>
          </a:p>
          <a:p>
            <a:r>
              <a:rPr lang="ja-JP" altLang="en-US" sz="1100" dirty="0">
                <a:latin typeface="BIZ UDPゴシック" panose="020B0400000000000000" pitchFamily="50" charset="-128"/>
                <a:ea typeface="BIZ UDPゴシック" panose="020B0400000000000000" pitchFamily="50" charset="-128"/>
              </a:rPr>
              <a:t>　地域スポーツクラブ、スポーツ少年団、学校運動部活動等において、必要最低限度の知識・技能に基づき、当該競技の上位資格者と協力して安全で効果的な活動を提供する者。</a:t>
            </a:r>
            <a:endParaRPr lang="en-US" altLang="ja-JP" sz="1100" dirty="0">
              <a:latin typeface="BIZ UDPゴシック" panose="020B0400000000000000" pitchFamily="50" charset="-128"/>
              <a:ea typeface="BIZ UDPゴシック" panose="020B0400000000000000" pitchFamily="50" charset="-128"/>
            </a:endParaRPr>
          </a:p>
          <a:p>
            <a:endParaRPr kumimoji="1" lang="en-US" altLang="ja-JP" sz="1100" dirty="0">
              <a:solidFill>
                <a:srgbClr val="009900"/>
              </a:solidFill>
              <a:latin typeface="BIZ UDPゴシック" panose="020B0400000000000000" pitchFamily="50" charset="-128"/>
              <a:ea typeface="BIZ UDPゴシック" panose="020B0400000000000000" pitchFamily="50" charset="-128"/>
            </a:endParaRPr>
          </a:p>
          <a:p>
            <a:endParaRPr kumimoji="1" lang="en-US" altLang="ja-JP" sz="1100" dirty="0">
              <a:solidFill>
                <a:srgbClr val="009900"/>
              </a:solidFill>
              <a:latin typeface="BIZ UDPゴシック" panose="020B0400000000000000" pitchFamily="50" charset="-128"/>
              <a:ea typeface="BIZ UDPゴシック" panose="020B0400000000000000" pitchFamily="50" charset="-128"/>
            </a:endParaRPr>
          </a:p>
          <a:p>
            <a:r>
              <a:rPr lang="ja-JP" altLang="en-US" sz="1100" dirty="0">
                <a:latin typeface="BIZ UDPゴシック" panose="020B0400000000000000" pitchFamily="50" charset="-128"/>
                <a:ea typeface="BIZ UDPゴシック" panose="020B0400000000000000" pitchFamily="50" charset="-128"/>
              </a:rPr>
              <a:t>カリキュラム </a:t>
            </a:r>
            <a:endParaRPr lang="en-US" altLang="ja-JP" sz="1100" dirty="0">
              <a:latin typeface="BIZ UDPゴシック" panose="020B0400000000000000" pitchFamily="50" charset="-128"/>
              <a:ea typeface="BIZ UDPゴシック" panose="020B0400000000000000" pitchFamily="50" charset="-128"/>
            </a:endParaRPr>
          </a:p>
          <a:p>
            <a:r>
              <a:rPr lang="ja-JP" altLang="en-US" sz="1100" dirty="0">
                <a:latin typeface="BIZ UDPゴシック" panose="020B0400000000000000" pitchFamily="50" charset="-128"/>
                <a:ea typeface="BIZ UDPゴシック" panose="020B0400000000000000" pitchFamily="50" charset="-128"/>
              </a:rPr>
              <a:t>　共通科目</a:t>
            </a:r>
            <a:r>
              <a:rPr lang="en-US" altLang="ja-JP" sz="1100" dirty="0">
                <a:latin typeface="BIZ UDPゴシック" panose="020B0400000000000000" pitchFamily="50" charset="-128"/>
                <a:ea typeface="BIZ UDPゴシック" panose="020B0400000000000000" pitchFamily="50" charset="-128"/>
              </a:rPr>
              <a:t>(</a:t>
            </a:r>
            <a:r>
              <a:rPr lang="ja-JP" altLang="en-US" sz="1100" dirty="0">
                <a:latin typeface="BIZ UDPゴシック" panose="020B0400000000000000" pitchFamily="50" charset="-128"/>
                <a:ea typeface="BIZ UDPゴシック" panose="020B0400000000000000" pitchFamily="50" charset="-128"/>
              </a:rPr>
              <a:t>スタート</a:t>
            </a:r>
            <a:r>
              <a:rPr lang="en-US" altLang="ja-JP" sz="1100" dirty="0">
                <a:latin typeface="BIZ UDPゴシック" panose="020B0400000000000000" pitchFamily="50" charset="-128"/>
                <a:ea typeface="BIZ UDPゴシック" panose="020B0400000000000000" pitchFamily="50" charset="-128"/>
              </a:rPr>
              <a:t>)</a:t>
            </a:r>
            <a:r>
              <a:rPr lang="ja-JP" altLang="en-US" sz="1100" dirty="0">
                <a:latin typeface="BIZ UDPゴシック" panose="020B0400000000000000" pitchFamily="50" charset="-128"/>
                <a:ea typeface="BIZ UDPゴシック" panose="020B0400000000000000" pitchFamily="50" charset="-128"/>
              </a:rPr>
              <a:t>：</a:t>
            </a:r>
            <a:r>
              <a:rPr lang="en-US" altLang="ja-JP" sz="1100" dirty="0">
                <a:latin typeface="BIZ UDPゴシック" panose="020B0400000000000000" pitchFamily="50" charset="-128"/>
                <a:ea typeface="BIZ UDPゴシック" panose="020B0400000000000000" pitchFamily="50" charset="-128"/>
              </a:rPr>
              <a:t>15h</a:t>
            </a:r>
            <a:r>
              <a:rPr lang="ja-JP" altLang="en-US" sz="1100" dirty="0">
                <a:latin typeface="BIZ UDPゴシック" panose="020B0400000000000000" pitchFamily="50" charset="-128"/>
                <a:ea typeface="BIZ UDPゴシック" panose="020B0400000000000000" pitchFamily="50" charset="-128"/>
              </a:rPr>
              <a:t>／うち集合講習：</a:t>
            </a:r>
            <a:r>
              <a:rPr lang="en-US" altLang="ja-JP" sz="1100" b="1" dirty="0">
                <a:solidFill>
                  <a:srgbClr val="0000FF"/>
                </a:solidFill>
                <a:latin typeface="BIZ UDPゴシック" panose="020B0400000000000000" pitchFamily="50" charset="-128"/>
                <a:ea typeface="BIZ UDPゴシック" panose="020B0400000000000000" pitchFamily="50" charset="-128"/>
              </a:rPr>
              <a:t>3.5h</a:t>
            </a:r>
            <a:r>
              <a:rPr lang="ja-JP" altLang="en-US" sz="1100" b="1" dirty="0">
                <a:solidFill>
                  <a:srgbClr val="0000FF"/>
                </a:solidFill>
                <a:latin typeface="BIZ UDPゴシック" panose="020B0400000000000000" pitchFamily="50" charset="-128"/>
                <a:ea typeface="BIZ UDPゴシック" panose="020B0400000000000000" pitchFamily="50" charset="-128"/>
              </a:rPr>
              <a:t>以上</a:t>
            </a:r>
            <a:br>
              <a:rPr lang="en-US" altLang="ja-JP" sz="1100" dirty="0">
                <a:latin typeface="BIZ UDPゴシック" panose="020B0400000000000000" pitchFamily="50" charset="-128"/>
                <a:ea typeface="BIZ UDPゴシック" panose="020B0400000000000000" pitchFamily="50" charset="-128"/>
              </a:rPr>
            </a:br>
            <a:r>
              <a:rPr lang="ja-JP" altLang="en-US" sz="1100" dirty="0">
                <a:latin typeface="BIZ UDPゴシック" panose="020B0400000000000000" pitchFamily="50" charset="-128"/>
                <a:ea typeface="BIZ UDPゴシック" panose="020B0400000000000000" pitchFamily="50" charset="-128"/>
              </a:rPr>
              <a:t>　専門科目：</a:t>
            </a:r>
            <a:r>
              <a:rPr lang="en-US" altLang="ja-JP" sz="1100" dirty="0">
                <a:latin typeface="BIZ UDPゴシック" panose="020B0400000000000000" pitchFamily="50" charset="-128"/>
                <a:ea typeface="BIZ UDPゴシック" panose="020B0400000000000000" pitchFamily="50" charset="-128"/>
              </a:rPr>
              <a:t>4h</a:t>
            </a:r>
            <a:r>
              <a:rPr lang="ja-JP" altLang="en-US" sz="1100" dirty="0">
                <a:latin typeface="BIZ UDPゴシック" panose="020B0400000000000000" pitchFamily="50" charset="-128"/>
                <a:ea typeface="BIZ UDPゴシック" panose="020B0400000000000000" pitchFamily="50" charset="-128"/>
              </a:rPr>
              <a:t>以上／うち集合講習：</a:t>
            </a:r>
            <a:r>
              <a:rPr lang="en-US" altLang="ja-JP" sz="1100" b="1" dirty="0">
                <a:solidFill>
                  <a:srgbClr val="0000FF"/>
                </a:solidFill>
                <a:latin typeface="BIZ UDPゴシック" panose="020B0400000000000000" pitchFamily="50" charset="-128"/>
                <a:ea typeface="BIZ UDPゴシック" panose="020B0400000000000000" pitchFamily="50" charset="-128"/>
              </a:rPr>
              <a:t>4h</a:t>
            </a:r>
            <a:r>
              <a:rPr lang="ja-JP" altLang="en-US" sz="1100" b="1" dirty="0">
                <a:solidFill>
                  <a:srgbClr val="0000FF"/>
                </a:solidFill>
                <a:latin typeface="BIZ UDPゴシック" panose="020B0400000000000000" pitchFamily="50" charset="-128"/>
                <a:ea typeface="BIZ UDPゴシック" panose="020B0400000000000000" pitchFamily="50" charset="-128"/>
              </a:rPr>
              <a:t>以上</a:t>
            </a:r>
            <a:endParaRPr lang="en-US" altLang="ja-JP" sz="1100" dirty="0">
              <a:latin typeface="BIZ UDPゴシック" panose="020B0400000000000000" pitchFamily="50" charset="-128"/>
              <a:ea typeface="BIZ UDPゴシック" panose="020B0400000000000000" pitchFamily="50" charset="-128"/>
            </a:endParaRPr>
          </a:p>
        </p:txBody>
      </p:sp>
      <p:sp>
        <p:nvSpPr>
          <p:cNvPr id="5" name="スライド番号プレースホルダー 4"/>
          <p:cNvSpPr>
            <a:spLocks noGrp="1"/>
          </p:cNvSpPr>
          <p:nvPr>
            <p:ph type="sldNum" sz="quarter" idx="12"/>
          </p:nvPr>
        </p:nvSpPr>
        <p:spPr>
          <a:xfrm>
            <a:off x="2628900" y="8475135"/>
            <a:ext cx="1600200" cy="486833"/>
          </a:xfrm>
        </p:spPr>
        <p:txBody>
          <a:bodyPr/>
          <a:lstStyle/>
          <a:p>
            <a:pPr algn="ctr"/>
            <a:r>
              <a:rPr lang="en-US" altLang="ja-JP"/>
              <a:t>1</a:t>
            </a:r>
            <a:endParaRPr kumimoji="1" lang="ja-JP" altLang="en-US"/>
          </a:p>
        </p:txBody>
      </p:sp>
      <p:sp>
        <p:nvSpPr>
          <p:cNvPr id="11" name="円/楕円 94">
            <a:extLst>
              <a:ext uri="{FF2B5EF4-FFF2-40B4-BE49-F238E27FC236}">
                <a16:creationId xmlns:a16="http://schemas.microsoft.com/office/drawing/2014/main" id="{A4B65494-0E8B-415B-91B5-24564545E3EB}"/>
              </a:ext>
            </a:extLst>
          </p:cNvPr>
          <p:cNvSpPr/>
          <p:nvPr/>
        </p:nvSpPr>
        <p:spPr>
          <a:xfrm>
            <a:off x="1268760" y="6941318"/>
            <a:ext cx="720080" cy="438994"/>
          </a:xfrm>
          <a:prstGeom prst="ellipse">
            <a:avLst/>
          </a:prstGeom>
          <a:noFill/>
          <a:ln w="508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グループ化 85"/>
          <p:cNvGrpSpPr/>
          <p:nvPr/>
        </p:nvGrpSpPr>
        <p:grpSpPr>
          <a:xfrm>
            <a:off x="830420" y="1517018"/>
            <a:ext cx="2359067" cy="434971"/>
            <a:chOff x="830421" y="107505"/>
            <a:chExt cx="2359067" cy="498466"/>
          </a:xfrm>
        </p:grpSpPr>
        <p:sp>
          <p:nvSpPr>
            <p:cNvPr id="87" name="Line 58"/>
            <p:cNvSpPr>
              <a:spLocks noChangeShapeType="1"/>
            </p:cNvSpPr>
            <p:nvPr/>
          </p:nvSpPr>
          <p:spPr bwMode="auto">
            <a:xfrm flipH="1">
              <a:off x="830421" y="348245"/>
              <a:ext cx="2359067" cy="13105"/>
            </a:xfrm>
            <a:prstGeom prst="line">
              <a:avLst/>
            </a:prstGeom>
            <a:noFill/>
            <a:ln w="31750">
              <a:solidFill>
                <a:schemeClr val="tx1"/>
              </a:solidFill>
              <a:round/>
              <a:headEnd type="triangle"/>
              <a:tailEnd type="none" w="med"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sp>
          <p:nvSpPr>
            <p:cNvPr id="97" name="AutoShape 16"/>
            <p:cNvSpPr>
              <a:spLocks noChangeArrowheads="1"/>
            </p:cNvSpPr>
            <p:nvPr/>
          </p:nvSpPr>
          <p:spPr bwMode="auto">
            <a:xfrm>
              <a:off x="1124744" y="107505"/>
              <a:ext cx="1730801" cy="498466"/>
            </a:xfrm>
            <a:prstGeom prst="roundRect">
              <a:avLst>
                <a:gd name="adj" fmla="val 4167"/>
              </a:avLst>
            </a:prstGeom>
            <a:solidFill>
              <a:schemeClr val="bg1"/>
            </a:solidFill>
            <a:ln w="9525">
              <a:solidFill>
                <a:schemeClr val="tx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スタートコーチ受講申し込み</a:t>
              </a:r>
              <a:endParaRPr kumimoji="1" lang="en-US" altLang="ja-JP" sz="105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a:p>
              <a:pPr lvl="0" algn="ctr"/>
              <a:r>
                <a:rPr lang="ja-JP" altLang="en-US" sz="800" dirty="0">
                  <a:solidFill>
                    <a:prstClr val="black"/>
                  </a:solidFill>
                  <a:latin typeface="BIZ UDPゴシック" panose="020B0400000000000000" pitchFamily="50" charset="-128"/>
                  <a:ea typeface="BIZ UDPゴシック" panose="020B0400000000000000" pitchFamily="50" charset="-128"/>
                </a:rPr>
                <a:t>指導者マイページ</a:t>
              </a:r>
            </a:p>
          </p:txBody>
        </p:sp>
      </p:grpSp>
      <p:grpSp>
        <p:nvGrpSpPr>
          <p:cNvPr id="156" name="グループ化 155"/>
          <p:cNvGrpSpPr/>
          <p:nvPr/>
        </p:nvGrpSpPr>
        <p:grpSpPr>
          <a:xfrm>
            <a:off x="816955" y="6401558"/>
            <a:ext cx="5256956" cy="576064"/>
            <a:chOff x="-2332012" y="551231"/>
            <a:chExt cx="5256956" cy="576064"/>
          </a:xfrm>
        </p:grpSpPr>
        <p:sp>
          <p:nvSpPr>
            <p:cNvPr id="157" name="Line 58"/>
            <p:cNvSpPr>
              <a:spLocks noChangeShapeType="1"/>
            </p:cNvSpPr>
            <p:nvPr/>
          </p:nvSpPr>
          <p:spPr bwMode="auto">
            <a:xfrm flipV="1">
              <a:off x="-2332012" y="818997"/>
              <a:ext cx="5256956" cy="20266"/>
            </a:xfrm>
            <a:prstGeom prst="line">
              <a:avLst/>
            </a:prstGeom>
            <a:noFill/>
            <a:ln w="28575">
              <a:solidFill>
                <a:schemeClr val="tx1"/>
              </a:solidFill>
              <a:round/>
              <a:headEnd type="triangle" w="lg" len="med"/>
              <a:tailEnd type="none" w="med"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sp>
          <p:nvSpPr>
            <p:cNvPr id="158" name="AutoShape 16"/>
            <p:cNvSpPr>
              <a:spLocks noChangeArrowheads="1"/>
            </p:cNvSpPr>
            <p:nvPr/>
          </p:nvSpPr>
          <p:spPr bwMode="auto">
            <a:xfrm>
              <a:off x="-2032298" y="551231"/>
              <a:ext cx="1714224" cy="576064"/>
            </a:xfrm>
            <a:prstGeom prst="roundRect">
              <a:avLst>
                <a:gd name="adj" fmla="val 4167"/>
              </a:avLst>
            </a:prstGeom>
            <a:solidFill>
              <a:schemeClr val="bg1"/>
            </a:solidFill>
            <a:ln w="9525">
              <a:solidFill>
                <a:schemeClr val="tx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登録手続きに関する案内 送付</a:t>
              </a:r>
              <a:endParaRPr kumimoji="1" lang="en-US" altLang="ja-JP"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⇒登録完了者を認定・登録</a:t>
              </a:r>
              <a:endParaRPr kumimoji="1" lang="en-US" altLang="ja-JP" sz="9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a:t>
              </a:r>
              <a:r>
                <a:rPr kumimoji="1" lang="en-US" altLang="ja-JP"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4</a:t>
              </a:r>
              <a:r>
                <a:rPr kumimoji="1" lang="ja-JP" altLang="en-US"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月</a:t>
              </a:r>
              <a:r>
                <a:rPr kumimoji="1" lang="en-US" altLang="ja-JP"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1</a:t>
              </a:r>
              <a:r>
                <a:rPr kumimoji="1" lang="ja-JP" altLang="en-US"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日</a:t>
              </a:r>
              <a:r>
                <a:rPr kumimoji="1" lang="ja-JP" altLang="en-US" sz="7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または</a:t>
              </a:r>
              <a:r>
                <a:rPr kumimoji="1" lang="en-US" altLang="ja-JP"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10</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月</a:t>
              </a:r>
              <a:r>
                <a:rPr kumimoji="1" lang="en-US" altLang="ja-JP"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1</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日</a:t>
              </a:r>
              <a:r>
                <a:rPr kumimoji="1" lang="ja-JP" altLang="en-US" sz="7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付）</a:t>
              </a:r>
              <a:endParaRPr kumimoji="1" lang="en-US" altLang="ja-JP" sz="7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grpSp>
      <p:sp>
        <p:nvSpPr>
          <p:cNvPr id="109" name="AutoShape 8">
            <a:extLst>
              <a:ext uri="{FF2B5EF4-FFF2-40B4-BE49-F238E27FC236}">
                <a16:creationId xmlns:a16="http://schemas.microsoft.com/office/drawing/2014/main" id="{EB4E2EAC-FDFD-4ABB-B1EE-7E7B487EEB18}"/>
              </a:ext>
            </a:extLst>
          </p:cNvPr>
          <p:cNvSpPr>
            <a:spLocks noChangeArrowheads="1"/>
          </p:cNvSpPr>
          <p:nvPr/>
        </p:nvSpPr>
        <p:spPr bwMode="auto">
          <a:xfrm>
            <a:off x="6093296" y="611560"/>
            <a:ext cx="685800" cy="8280272"/>
          </a:xfrm>
          <a:prstGeom prst="roundRect">
            <a:avLst>
              <a:gd name="adj" fmla="val 0"/>
            </a:avLst>
          </a:prstGeom>
          <a:solidFill>
            <a:srgbClr val="FF0066"/>
          </a:solidFill>
          <a:ln w="9525">
            <a:round/>
            <a:headEnd/>
            <a:tailEnd/>
          </a:ln>
          <a:scene3d>
            <a:camera prst="legacyObliqueTopRight"/>
            <a:lightRig rig="legacyFlat3" dir="b"/>
          </a:scene3d>
          <a:sp3d extrusionH="176200" prstMaterial="legacyMatte">
            <a:bevelT w="13500" h="13500" prst="angle"/>
            <a:bevelB w="13500" h="13500" prst="angle"/>
            <a:extrusionClr>
              <a:srgbClr val="FF0066"/>
            </a:extrusionClr>
          </a:sp3d>
        </p:spPr>
        <p:txBody>
          <a:bodyPr vert="eaVert" wrap="none" anchor="ctr">
            <a:flatTx/>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white"/>
                </a:solidFill>
                <a:effectLst/>
                <a:uLnTx/>
                <a:uFillTx/>
                <a:latin typeface="BIZ UDPゴシック" panose="020B0400000000000000" pitchFamily="50" charset="-128"/>
                <a:ea typeface="BIZ UDPゴシック" panose="020B0400000000000000" pitchFamily="50" charset="-128"/>
              </a:rPr>
              <a:t>日本スポーツ協会</a:t>
            </a:r>
          </a:p>
        </p:txBody>
      </p:sp>
      <p:sp>
        <p:nvSpPr>
          <p:cNvPr id="111" name="AutoShape 9">
            <a:extLst>
              <a:ext uri="{FF2B5EF4-FFF2-40B4-BE49-F238E27FC236}">
                <a16:creationId xmlns:a16="http://schemas.microsoft.com/office/drawing/2014/main" id="{11BE92DE-0438-4046-987D-A632FB1DABA8}"/>
              </a:ext>
            </a:extLst>
          </p:cNvPr>
          <p:cNvSpPr>
            <a:spLocks noChangeArrowheads="1"/>
          </p:cNvSpPr>
          <p:nvPr/>
        </p:nvSpPr>
        <p:spPr bwMode="auto">
          <a:xfrm>
            <a:off x="16573" y="611560"/>
            <a:ext cx="676123" cy="8280274"/>
          </a:xfrm>
          <a:prstGeom prst="roundRect">
            <a:avLst>
              <a:gd name="adj" fmla="val 0"/>
            </a:avLst>
          </a:prstGeom>
          <a:solidFill>
            <a:srgbClr val="0099FF"/>
          </a:solidFill>
          <a:ln w="9525">
            <a:round/>
            <a:headEnd/>
            <a:tailEnd/>
          </a:ln>
          <a:scene3d>
            <a:camera prst="legacyObliqueTopRight"/>
            <a:lightRig rig="legacyFlat3" dir="b"/>
          </a:scene3d>
          <a:sp3d extrusionH="176200" prstMaterial="legacyMatte">
            <a:bevelT w="13500" h="13500" prst="angle"/>
            <a:bevelB w="13500" h="13500" prst="angle"/>
            <a:extrusionClr>
              <a:srgbClr val="0099FF"/>
            </a:extrusionClr>
          </a:sp3d>
        </p:spPr>
        <p:txBody>
          <a:bodyPr vert="eaVert" anchor="ctr">
            <a:flatTx/>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1" lang="ja-JP" altLang="en-US" sz="3200" b="0" i="0" u="none" strike="noStrike" kern="1200" cap="none" spc="0" normalizeH="0" baseline="0" noProof="0">
                <a:ln>
                  <a:noFill/>
                </a:ln>
                <a:solidFill>
                  <a:prstClr val="white"/>
                </a:solidFill>
                <a:effectLst/>
                <a:uLnTx/>
                <a:uFillTx/>
                <a:latin typeface="BIZ UDPゴシック" panose="020B0400000000000000" pitchFamily="50" charset="-128"/>
                <a:ea typeface="BIZ UDPゴシック" panose="020B0400000000000000" pitchFamily="50" charset="-128"/>
              </a:rPr>
              <a:t>受講者</a:t>
            </a:r>
          </a:p>
        </p:txBody>
      </p:sp>
      <p:sp>
        <p:nvSpPr>
          <p:cNvPr id="72" name="AutoShape 20">
            <a:extLst>
              <a:ext uri="{FF2B5EF4-FFF2-40B4-BE49-F238E27FC236}">
                <a16:creationId xmlns:a16="http://schemas.microsoft.com/office/drawing/2014/main" id="{B07BCB45-84B8-4EE0-A2D5-5C5861148655}"/>
              </a:ext>
            </a:extLst>
          </p:cNvPr>
          <p:cNvSpPr>
            <a:spLocks noChangeArrowheads="1"/>
          </p:cNvSpPr>
          <p:nvPr/>
        </p:nvSpPr>
        <p:spPr bwMode="auto">
          <a:xfrm>
            <a:off x="3212976" y="640707"/>
            <a:ext cx="1024010" cy="636355"/>
          </a:xfrm>
          <a:prstGeom prst="roundRect">
            <a:avLst>
              <a:gd name="adj" fmla="val 0"/>
            </a:avLst>
          </a:prstGeom>
          <a:solidFill>
            <a:schemeClr val="accent3"/>
          </a:solidFill>
          <a:ln w="9525">
            <a:solidFill>
              <a:schemeClr val="accent3"/>
            </a:solidFill>
            <a:round/>
            <a:headEnd/>
            <a:tailEnd/>
          </a:ln>
          <a:scene3d>
            <a:camera prst="obliqueTopRight"/>
            <a:lightRig rig="threePt" dir="t"/>
          </a:scene3d>
        </p:spPr>
        <p:txBody>
          <a:bodyPr vert="horz" wrap="none" anchor="ctr">
            <a:flatTx/>
          </a:bodyPr>
          <a:lstStyle/>
          <a:p>
            <a:pPr lvl="0" algn="ctr">
              <a:defRPr/>
            </a:pPr>
            <a:r>
              <a:rPr kumimoji="1" lang="ja-JP" altLang="en-US" sz="1050" b="0" i="0" u="none" strike="noStrike" kern="1200" cap="none" spc="0" normalizeH="0" baseline="0" noProof="0" dirty="0">
                <a:ln>
                  <a:noFill/>
                </a:ln>
                <a:effectLst/>
                <a:uLnTx/>
                <a:uFillTx/>
                <a:latin typeface="BIZ UDPゴシック" panose="020B0400000000000000" pitchFamily="50" charset="-128"/>
                <a:ea typeface="BIZ UDPゴシック" panose="020B0400000000000000" pitchFamily="50" charset="-128"/>
              </a:rPr>
              <a:t>講習会実施団体</a:t>
            </a:r>
            <a:endParaRPr kumimoji="1" lang="en-US" altLang="ja-JP" sz="1050" b="0" i="0" u="none" strike="noStrike" kern="1200" cap="none" spc="0" normalizeH="0" baseline="0" noProof="0" dirty="0">
              <a:ln>
                <a:noFill/>
              </a:ln>
              <a:effectLst/>
              <a:uLnTx/>
              <a:uFillTx/>
              <a:latin typeface="BIZ UDPゴシック" panose="020B0400000000000000" pitchFamily="50" charset="-128"/>
              <a:ea typeface="BIZ UDPゴシック" panose="020B0400000000000000" pitchFamily="50" charset="-128"/>
            </a:endParaRPr>
          </a:p>
          <a:p>
            <a:pPr lvl="0" algn="ctr">
              <a:defRPr/>
            </a:pPr>
            <a:r>
              <a:rPr lang="ja-JP" altLang="en-US" sz="800" dirty="0">
                <a:latin typeface="BIZ UDPゴシック" panose="020B0400000000000000" pitchFamily="50" charset="-128"/>
                <a:ea typeface="BIZ UDPゴシック" panose="020B0400000000000000" pitchFamily="50" charset="-128"/>
              </a:rPr>
              <a:t>（中央競技団体または</a:t>
            </a:r>
            <a:endParaRPr lang="en-US" altLang="ja-JP" sz="800" dirty="0">
              <a:latin typeface="BIZ UDPゴシック" panose="020B0400000000000000" pitchFamily="50" charset="-128"/>
              <a:ea typeface="BIZ UDPゴシック" panose="020B0400000000000000" pitchFamily="50" charset="-128"/>
            </a:endParaRPr>
          </a:p>
          <a:p>
            <a:pPr lvl="0" algn="ctr">
              <a:defRPr/>
            </a:pPr>
            <a:r>
              <a:rPr lang="ja-JP" altLang="en-US" sz="800" dirty="0">
                <a:latin typeface="BIZ UDPゴシック" panose="020B0400000000000000" pitchFamily="50" charset="-128"/>
                <a:ea typeface="BIZ UDPゴシック" panose="020B0400000000000000" pitchFamily="50" charset="-128"/>
              </a:rPr>
              <a:t>都道府県競技団体）</a:t>
            </a:r>
            <a:endParaRPr kumimoji="1" lang="en-US" altLang="ja-JP" sz="800" b="0" i="0" u="none" strike="noStrike" kern="1200" cap="none" spc="0" normalizeH="0" baseline="0" noProof="0" dirty="0">
              <a:ln>
                <a:noFill/>
              </a:ln>
              <a:effectLst/>
              <a:uLnTx/>
              <a:uFillTx/>
              <a:latin typeface="BIZ UDPゴシック" panose="020B0400000000000000" pitchFamily="50" charset="-128"/>
              <a:ea typeface="BIZ UDPゴシック" panose="020B0400000000000000" pitchFamily="50" charset="-128"/>
            </a:endParaRPr>
          </a:p>
        </p:txBody>
      </p:sp>
      <p:sp>
        <p:nvSpPr>
          <p:cNvPr id="73" name="AutoShape 16">
            <a:extLst>
              <a:ext uri="{FF2B5EF4-FFF2-40B4-BE49-F238E27FC236}">
                <a16:creationId xmlns:a16="http://schemas.microsoft.com/office/drawing/2014/main" id="{6983EBF8-6ED3-4115-9C4A-233E91A1EA00}"/>
              </a:ext>
            </a:extLst>
          </p:cNvPr>
          <p:cNvSpPr>
            <a:spLocks noChangeArrowheads="1"/>
          </p:cNvSpPr>
          <p:nvPr/>
        </p:nvSpPr>
        <p:spPr bwMode="auto">
          <a:xfrm>
            <a:off x="2635469" y="43504"/>
            <a:ext cx="2179025" cy="415012"/>
          </a:xfrm>
          <a:prstGeom prst="roundRect">
            <a:avLst>
              <a:gd name="adj" fmla="val 4167"/>
            </a:avLst>
          </a:prstGeom>
          <a:noFill/>
          <a:ln w="9525">
            <a:no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rPr>
              <a:t>受講の流れ</a:t>
            </a:r>
            <a:endParaRPr lang="en-US" altLang="ja-JP" sz="2000">
              <a:solidFill>
                <a:prstClr val="black"/>
              </a:solidFill>
              <a:latin typeface="BIZ UDPゴシック" panose="020B0400000000000000" pitchFamily="50" charset="-128"/>
              <a:ea typeface="BIZ UDPゴシック" panose="020B0400000000000000" pitchFamily="50" charset="-128"/>
            </a:endParaRPr>
          </a:p>
        </p:txBody>
      </p:sp>
      <p:grpSp>
        <p:nvGrpSpPr>
          <p:cNvPr id="64" name="グループ化 63">
            <a:extLst>
              <a:ext uri="{FF2B5EF4-FFF2-40B4-BE49-F238E27FC236}">
                <a16:creationId xmlns:a16="http://schemas.microsoft.com/office/drawing/2014/main" id="{E8EB347D-9E25-4F33-96E4-2435576F68DE}"/>
              </a:ext>
            </a:extLst>
          </p:cNvPr>
          <p:cNvGrpSpPr/>
          <p:nvPr/>
        </p:nvGrpSpPr>
        <p:grpSpPr>
          <a:xfrm>
            <a:off x="821293" y="644262"/>
            <a:ext cx="2359067" cy="716063"/>
            <a:chOff x="817692" y="107504"/>
            <a:chExt cx="2359067" cy="360040"/>
          </a:xfrm>
        </p:grpSpPr>
        <p:sp>
          <p:nvSpPr>
            <p:cNvPr id="66" name="Line 58">
              <a:extLst>
                <a:ext uri="{FF2B5EF4-FFF2-40B4-BE49-F238E27FC236}">
                  <a16:creationId xmlns:a16="http://schemas.microsoft.com/office/drawing/2014/main" id="{438075EF-8C69-446C-A31D-DA059755028F}"/>
                </a:ext>
              </a:extLst>
            </p:cNvPr>
            <p:cNvSpPr>
              <a:spLocks noChangeShapeType="1"/>
            </p:cNvSpPr>
            <p:nvPr/>
          </p:nvSpPr>
          <p:spPr bwMode="auto">
            <a:xfrm flipH="1">
              <a:off x="817692" y="259898"/>
              <a:ext cx="2359067" cy="5465"/>
            </a:xfrm>
            <a:prstGeom prst="line">
              <a:avLst/>
            </a:prstGeom>
            <a:noFill/>
            <a:ln w="31750">
              <a:solidFill>
                <a:schemeClr val="tx1"/>
              </a:solidFill>
              <a:round/>
              <a:headEnd type="triangle"/>
              <a:tailEnd type="none" w="med"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sp>
          <p:nvSpPr>
            <p:cNvPr id="67" name="AutoShape 16">
              <a:extLst>
                <a:ext uri="{FF2B5EF4-FFF2-40B4-BE49-F238E27FC236}">
                  <a16:creationId xmlns:a16="http://schemas.microsoft.com/office/drawing/2014/main" id="{D877AA0B-2BAC-4B1F-9ED4-1B4CB5F12B3A}"/>
                </a:ext>
              </a:extLst>
            </p:cNvPr>
            <p:cNvSpPr>
              <a:spLocks noChangeArrowheads="1"/>
            </p:cNvSpPr>
            <p:nvPr/>
          </p:nvSpPr>
          <p:spPr bwMode="auto">
            <a:xfrm>
              <a:off x="1124744" y="107504"/>
              <a:ext cx="1727693" cy="360040"/>
            </a:xfrm>
            <a:prstGeom prst="roundRect">
              <a:avLst>
                <a:gd name="adj" fmla="val 4167"/>
              </a:avLst>
            </a:prstGeom>
            <a:solidFill>
              <a:schemeClr val="bg1"/>
            </a:solidFill>
            <a:ln w="9525">
              <a:solidFill>
                <a:schemeClr val="tx1"/>
              </a:solidFill>
              <a:round/>
              <a:headEnd/>
              <a:tailEnd/>
            </a:ln>
          </p:spPr>
          <p:txBody>
            <a:bodyPr wrap="none" anchor="ctr"/>
            <a:lstStyle/>
            <a:p>
              <a:pPr lvl="0" algn="ctr"/>
              <a:r>
                <a:rPr kumimoji="1" lang="ja-JP" altLang="en-US" sz="11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問い合わせ・</a:t>
              </a:r>
              <a:r>
                <a:rPr kumimoji="1" lang="en-US" altLang="ja-JP" sz="11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HP</a:t>
              </a:r>
              <a:r>
                <a:rPr kumimoji="1" lang="ja-JP" altLang="en-US" sz="11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確認</a:t>
              </a:r>
              <a:endParaRPr kumimoji="1" lang="en-US" altLang="ja-JP" sz="11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a:p>
              <a:pPr lvl="0" algn="ctr"/>
              <a:r>
                <a:rPr lang="ja-JP" altLang="en-US" sz="800" dirty="0">
                  <a:solidFill>
                    <a:prstClr val="black"/>
                  </a:solidFill>
                  <a:latin typeface="BIZ UDPゴシック" panose="020B0400000000000000" pitchFamily="50" charset="-128"/>
                  <a:ea typeface="BIZ UDPゴシック" panose="020B0400000000000000" pitchFamily="50" charset="-128"/>
                </a:rPr>
                <a:t>（講習会の有無、受講条件、申込期間、</a:t>
              </a:r>
              <a:endParaRPr lang="en-US" altLang="ja-JP" sz="800" dirty="0">
                <a:solidFill>
                  <a:prstClr val="black"/>
                </a:solidFill>
                <a:latin typeface="BIZ UDPゴシック" panose="020B0400000000000000" pitchFamily="50" charset="-128"/>
                <a:ea typeface="BIZ UDPゴシック" panose="020B0400000000000000" pitchFamily="50" charset="-128"/>
              </a:endParaRPr>
            </a:p>
            <a:p>
              <a:pPr lvl="0" algn="ctr"/>
              <a:r>
                <a:rPr kumimoji="1" lang="ja-JP" altLang="en-US" sz="800" b="0" i="0" u="none" strike="noStrike" kern="1200" cap="none" spc="0" normalizeH="0" baseline="0" noProof="0" dirty="0">
                  <a:ln>
                    <a:noFill/>
                  </a:ln>
                  <a:effectLst/>
                  <a:uLnTx/>
                  <a:uFillTx/>
                  <a:latin typeface="BIZ UDPゴシック" panose="020B0400000000000000" pitchFamily="50" charset="-128"/>
                  <a:ea typeface="BIZ UDPゴシック" panose="020B0400000000000000" pitchFamily="50" charset="-128"/>
                </a:rPr>
                <a:t>認証コード</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等を必ず</a:t>
              </a:r>
              <a:r>
                <a:rPr kumimoji="1" lang="ja-JP" altLang="en-US" sz="8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講習会実施団体</a:t>
              </a: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に</a:t>
              </a:r>
              <a:endPar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a:p>
              <a:pPr lvl="0" algn="ctr"/>
              <a:r>
                <a:rPr kumimoji="1" lang="ja-JP" altLang="en-US"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確認してください）</a:t>
              </a:r>
              <a:endParaRPr kumimoji="1" lang="en-US" altLang="ja-JP" sz="8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grpSp>
      <p:grpSp>
        <p:nvGrpSpPr>
          <p:cNvPr id="68" name="グループ化 67">
            <a:extLst>
              <a:ext uri="{FF2B5EF4-FFF2-40B4-BE49-F238E27FC236}">
                <a16:creationId xmlns:a16="http://schemas.microsoft.com/office/drawing/2014/main" id="{AF0D5990-2795-4F93-B6FC-F1EA517E7DE2}"/>
              </a:ext>
            </a:extLst>
          </p:cNvPr>
          <p:cNvGrpSpPr/>
          <p:nvPr/>
        </p:nvGrpSpPr>
        <p:grpSpPr>
          <a:xfrm>
            <a:off x="4346393" y="1567278"/>
            <a:ext cx="1727518" cy="394298"/>
            <a:chOff x="787526" y="107505"/>
            <a:chExt cx="1623969" cy="333319"/>
          </a:xfrm>
        </p:grpSpPr>
        <p:sp>
          <p:nvSpPr>
            <p:cNvPr id="70" name="Line 58">
              <a:extLst>
                <a:ext uri="{FF2B5EF4-FFF2-40B4-BE49-F238E27FC236}">
                  <a16:creationId xmlns:a16="http://schemas.microsoft.com/office/drawing/2014/main" id="{1BB03CFC-AB08-42CC-B6DF-3DD3BB45BFEA}"/>
                </a:ext>
              </a:extLst>
            </p:cNvPr>
            <p:cNvSpPr>
              <a:spLocks noChangeShapeType="1"/>
            </p:cNvSpPr>
            <p:nvPr/>
          </p:nvSpPr>
          <p:spPr bwMode="auto">
            <a:xfrm flipH="1" flipV="1">
              <a:off x="787526" y="251337"/>
              <a:ext cx="1623969" cy="183"/>
            </a:xfrm>
            <a:prstGeom prst="line">
              <a:avLst/>
            </a:prstGeom>
            <a:noFill/>
            <a:ln w="31750">
              <a:solidFill>
                <a:schemeClr val="tx1"/>
              </a:solidFill>
              <a:round/>
              <a:headEnd type="triangle" w="lg" len="med"/>
              <a:tailEnd type="none" w="med"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sp>
          <p:nvSpPr>
            <p:cNvPr id="74" name="AutoShape 16">
              <a:extLst>
                <a:ext uri="{FF2B5EF4-FFF2-40B4-BE49-F238E27FC236}">
                  <a16:creationId xmlns:a16="http://schemas.microsoft.com/office/drawing/2014/main" id="{E0BCA42A-E516-402E-85CA-3EB23A8D965D}"/>
                </a:ext>
              </a:extLst>
            </p:cNvPr>
            <p:cNvSpPr>
              <a:spLocks noChangeArrowheads="1"/>
            </p:cNvSpPr>
            <p:nvPr/>
          </p:nvSpPr>
          <p:spPr bwMode="auto">
            <a:xfrm>
              <a:off x="926345" y="107505"/>
              <a:ext cx="1205211" cy="333319"/>
            </a:xfrm>
            <a:prstGeom prst="roundRect">
              <a:avLst>
                <a:gd name="adj" fmla="val 4167"/>
              </a:avLst>
            </a:prstGeom>
            <a:solidFill>
              <a:schemeClr val="bg1"/>
            </a:solidFill>
            <a:ln w="9525">
              <a:solidFill>
                <a:schemeClr val="tx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rPr>
                <a:t>受講者のとりまとめ</a:t>
              </a:r>
              <a:endParaRPr kumimoji="1" lang="en-US" altLang="ja-JP" sz="105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noProof="0" dirty="0">
                  <a:solidFill>
                    <a:prstClr val="black"/>
                  </a:solidFill>
                  <a:latin typeface="BIZ UDPゴシック" panose="020B0400000000000000" pitchFamily="50" charset="-128"/>
                  <a:ea typeface="BIZ UDPゴシック" panose="020B0400000000000000" pitchFamily="50" charset="-128"/>
                </a:rPr>
                <a:t>（システム管理）</a:t>
              </a:r>
              <a:endParaRPr kumimoji="1" lang="en-US" altLang="ja-JP" sz="80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grpSp>
      <p:grpSp>
        <p:nvGrpSpPr>
          <p:cNvPr id="3" name="グループ化 2">
            <a:extLst>
              <a:ext uri="{FF2B5EF4-FFF2-40B4-BE49-F238E27FC236}">
                <a16:creationId xmlns:a16="http://schemas.microsoft.com/office/drawing/2014/main" id="{2348D6B2-F4F9-4802-B549-C9553AAF0525}"/>
              </a:ext>
            </a:extLst>
          </p:cNvPr>
          <p:cNvGrpSpPr/>
          <p:nvPr/>
        </p:nvGrpSpPr>
        <p:grpSpPr>
          <a:xfrm>
            <a:off x="826047" y="2070072"/>
            <a:ext cx="5238773" cy="341688"/>
            <a:chOff x="813465" y="2521238"/>
            <a:chExt cx="5238773" cy="341688"/>
          </a:xfrm>
        </p:grpSpPr>
        <p:sp>
          <p:nvSpPr>
            <p:cNvPr id="81" name="Freeform 26">
              <a:extLst>
                <a:ext uri="{FF2B5EF4-FFF2-40B4-BE49-F238E27FC236}">
                  <a16:creationId xmlns:a16="http://schemas.microsoft.com/office/drawing/2014/main" id="{B8A980EF-3A28-4007-A3D5-D421054B00F6}"/>
                </a:ext>
              </a:extLst>
            </p:cNvPr>
            <p:cNvSpPr>
              <a:spLocks/>
            </p:cNvSpPr>
            <p:nvPr/>
          </p:nvSpPr>
          <p:spPr bwMode="auto">
            <a:xfrm>
              <a:off x="813465" y="2638959"/>
              <a:ext cx="5238773" cy="45719"/>
            </a:xfrm>
            <a:custGeom>
              <a:avLst/>
              <a:gdLst>
                <a:gd name="T0" fmla="*/ 0 w 276"/>
                <a:gd name="T1" fmla="*/ 0 h 1"/>
                <a:gd name="T2" fmla="*/ 2038350 w 276"/>
                <a:gd name="T3" fmla="*/ 0 h 1"/>
                <a:gd name="T4" fmla="*/ 0 60000 65536"/>
                <a:gd name="T5" fmla="*/ 0 60000 65536"/>
                <a:gd name="T6" fmla="*/ 0 w 276"/>
                <a:gd name="T7" fmla="*/ 0 h 1"/>
                <a:gd name="T8" fmla="*/ 276 w 276"/>
                <a:gd name="T9" fmla="*/ 1 h 1"/>
              </a:gdLst>
              <a:ahLst/>
              <a:cxnLst>
                <a:cxn ang="T4">
                  <a:pos x="T0" y="T1"/>
                </a:cxn>
                <a:cxn ang="T5">
                  <a:pos x="T2" y="T3"/>
                </a:cxn>
              </a:cxnLst>
              <a:rect l="T6" t="T7" r="T8" b="T9"/>
              <a:pathLst>
                <a:path w="276" h="1">
                  <a:moveTo>
                    <a:pt x="0" y="0"/>
                  </a:moveTo>
                  <a:lnTo>
                    <a:pt x="276" y="0"/>
                  </a:lnTo>
                </a:path>
              </a:pathLst>
            </a:custGeom>
            <a:noFill/>
            <a:ln w="28575">
              <a:solidFill>
                <a:schemeClr val="tx1"/>
              </a:solidFill>
              <a:round/>
              <a:headEnd type="triangle" w="lg" len="med"/>
              <a:tailEnd type="none" w="lg" len="lg"/>
            </a:ln>
          </p:spPr>
          <p:txBody>
            <a:bodyPr/>
            <a:lstStyle/>
            <a:p>
              <a:endParaRPr lang="ja-JP" altLang="en-US">
                <a:latin typeface="BIZ UDPゴシック" panose="020B0400000000000000" pitchFamily="50" charset="-128"/>
                <a:ea typeface="BIZ UDPゴシック" panose="020B0400000000000000" pitchFamily="50" charset="-128"/>
              </a:endParaRPr>
            </a:p>
          </p:txBody>
        </p:sp>
        <p:sp>
          <p:nvSpPr>
            <p:cNvPr id="93" name="AutoShape 16">
              <a:extLst>
                <a:ext uri="{FF2B5EF4-FFF2-40B4-BE49-F238E27FC236}">
                  <a16:creationId xmlns:a16="http://schemas.microsoft.com/office/drawing/2014/main" id="{AD4A5249-83BF-4B27-B49E-76DBABF87765}"/>
                </a:ext>
              </a:extLst>
            </p:cNvPr>
            <p:cNvSpPr>
              <a:spLocks noChangeArrowheads="1"/>
            </p:cNvSpPr>
            <p:nvPr/>
          </p:nvSpPr>
          <p:spPr bwMode="auto">
            <a:xfrm>
              <a:off x="1120944" y="2521238"/>
              <a:ext cx="1734602" cy="341688"/>
            </a:xfrm>
            <a:prstGeom prst="roundRect">
              <a:avLst>
                <a:gd name="adj" fmla="val 4167"/>
              </a:avLst>
            </a:prstGeom>
            <a:solidFill>
              <a:schemeClr val="bg1"/>
            </a:solidFill>
            <a:ln w="9525">
              <a:solidFill>
                <a:schemeClr val="tx1"/>
              </a:solidFill>
              <a:round/>
              <a:headEnd/>
              <a:tailEnd/>
            </a:ln>
          </p:spPr>
          <p:txBody>
            <a:bodyPr wrap="none" anchor="ctr"/>
            <a:lstStyle/>
            <a:p>
              <a:pPr lvl="0" algn="ctr"/>
              <a:r>
                <a:rPr lang="ja-JP" altLang="en-US" sz="1100" b="1">
                  <a:solidFill>
                    <a:prstClr val="black"/>
                  </a:solidFill>
                  <a:latin typeface="BIZ UDPゴシック" panose="020B0400000000000000" pitchFamily="50" charset="-128"/>
                  <a:ea typeface="BIZ UDPゴシック" panose="020B0400000000000000" pitchFamily="50" charset="-128"/>
                </a:rPr>
                <a:t>申込内容承認</a:t>
              </a:r>
              <a:endParaRPr lang="ja-JP" altLang="en-US" sz="1400">
                <a:solidFill>
                  <a:prstClr val="black"/>
                </a:solidFill>
                <a:latin typeface="BIZ UDPゴシック" panose="020B0400000000000000" pitchFamily="50" charset="-128"/>
                <a:ea typeface="BIZ UDPゴシック" panose="020B0400000000000000" pitchFamily="50" charset="-128"/>
              </a:endParaRPr>
            </a:p>
          </p:txBody>
        </p:sp>
      </p:grpSp>
      <p:grpSp>
        <p:nvGrpSpPr>
          <p:cNvPr id="94" name="グループ化 93">
            <a:extLst>
              <a:ext uri="{FF2B5EF4-FFF2-40B4-BE49-F238E27FC236}">
                <a16:creationId xmlns:a16="http://schemas.microsoft.com/office/drawing/2014/main" id="{441C5BFE-C700-4265-8D87-E6CDA50CDB40}"/>
              </a:ext>
            </a:extLst>
          </p:cNvPr>
          <p:cNvGrpSpPr/>
          <p:nvPr/>
        </p:nvGrpSpPr>
        <p:grpSpPr>
          <a:xfrm>
            <a:off x="771226" y="3205792"/>
            <a:ext cx="2403299" cy="446070"/>
            <a:chOff x="836712" y="107504"/>
            <a:chExt cx="2365973" cy="245882"/>
          </a:xfrm>
        </p:grpSpPr>
        <p:sp>
          <p:nvSpPr>
            <p:cNvPr id="95" name="Line 58">
              <a:extLst>
                <a:ext uri="{FF2B5EF4-FFF2-40B4-BE49-F238E27FC236}">
                  <a16:creationId xmlns:a16="http://schemas.microsoft.com/office/drawing/2014/main" id="{BF2EC213-6DEC-43D2-BE64-A81094A1E04B}"/>
                </a:ext>
              </a:extLst>
            </p:cNvPr>
            <p:cNvSpPr>
              <a:spLocks noChangeShapeType="1"/>
            </p:cNvSpPr>
            <p:nvPr/>
          </p:nvSpPr>
          <p:spPr bwMode="auto">
            <a:xfrm flipH="1" flipV="1">
              <a:off x="836712" y="251520"/>
              <a:ext cx="2365973" cy="12962"/>
            </a:xfrm>
            <a:prstGeom prst="line">
              <a:avLst/>
            </a:prstGeom>
            <a:noFill/>
            <a:ln w="28575">
              <a:solidFill>
                <a:schemeClr val="tx1"/>
              </a:solidFill>
              <a:round/>
              <a:headEnd type="triangle" w="lg" len="med"/>
              <a:tailEnd type="none" w="med"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sp>
          <p:nvSpPr>
            <p:cNvPr id="96" name="AutoShape 16">
              <a:extLst>
                <a:ext uri="{FF2B5EF4-FFF2-40B4-BE49-F238E27FC236}">
                  <a16:creationId xmlns:a16="http://schemas.microsoft.com/office/drawing/2014/main" id="{763C19BD-A06F-4CA9-B5E3-579F4A28A4DA}"/>
                </a:ext>
              </a:extLst>
            </p:cNvPr>
            <p:cNvSpPr>
              <a:spLocks noChangeArrowheads="1"/>
            </p:cNvSpPr>
            <p:nvPr/>
          </p:nvSpPr>
          <p:spPr bwMode="auto">
            <a:xfrm>
              <a:off x="1143761" y="107504"/>
              <a:ext cx="1734602" cy="245882"/>
            </a:xfrm>
            <a:prstGeom prst="roundRect">
              <a:avLst>
                <a:gd name="adj" fmla="val 4167"/>
              </a:avLst>
            </a:prstGeom>
            <a:solidFill>
              <a:schemeClr val="bg1"/>
            </a:solidFill>
            <a:ln w="9525">
              <a:solidFill>
                <a:schemeClr val="tx1"/>
              </a:solidFill>
              <a:round/>
              <a:headEnd/>
              <a:tailEnd/>
            </a:ln>
          </p:spPr>
          <p:txBody>
            <a:bodyPr wrap="none" anchor="ctr"/>
            <a:lstStyle/>
            <a:p>
              <a:pPr lvl="0" algn="ctr"/>
              <a:r>
                <a:rPr lang="ja-JP" altLang="en-US" sz="1100" b="1">
                  <a:solidFill>
                    <a:prstClr val="black"/>
                  </a:solidFill>
                  <a:latin typeface="BIZ UDPゴシック" panose="020B0400000000000000" pitchFamily="50" charset="-128"/>
                  <a:ea typeface="BIZ UDPゴシック" panose="020B0400000000000000" pitchFamily="50" charset="-128"/>
                </a:rPr>
                <a:t>受講料・テキスト代納入</a:t>
              </a:r>
              <a:endParaRPr lang="en-US" altLang="ja-JP" sz="1100" b="1">
                <a:solidFill>
                  <a:prstClr val="black"/>
                </a:solidFill>
                <a:latin typeface="BIZ UDPゴシック" panose="020B0400000000000000" pitchFamily="50" charset="-128"/>
                <a:ea typeface="BIZ UDPゴシック" panose="020B0400000000000000" pitchFamily="50" charset="-128"/>
              </a:endParaRPr>
            </a:p>
          </p:txBody>
        </p:sp>
      </p:grpSp>
      <p:grpSp>
        <p:nvGrpSpPr>
          <p:cNvPr id="52" name="グループ化 51">
            <a:extLst>
              <a:ext uri="{FF2B5EF4-FFF2-40B4-BE49-F238E27FC236}">
                <a16:creationId xmlns:a16="http://schemas.microsoft.com/office/drawing/2014/main" id="{AF0D5990-2795-4F93-B6FC-F1EA517E7DE2}"/>
              </a:ext>
            </a:extLst>
          </p:cNvPr>
          <p:cNvGrpSpPr/>
          <p:nvPr/>
        </p:nvGrpSpPr>
        <p:grpSpPr>
          <a:xfrm>
            <a:off x="4356086" y="5733959"/>
            <a:ext cx="1727518" cy="394298"/>
            <a:chOff x="787526" y="107505"/>
            <a:chExt cx="1623969" cy="333319"/>
          </a:xfrm>
        </p:grpSpPr>
        <p:sp>
          <p:nvSpPr>
            <p:cNvPr id="53" name="Line 58">
              <a:extLst>
                <a:ext uri="{FF2B5EF4-FFF2-40B4-BE49-F238E27FC236}">
                  <a16:creationId xmlns:a16="http://schemas.microsoft.com/office/drawing/2014/main" id="{1BB03CFC-AB08-42CC-B6DF-3DD3BB45BFEA}"/>
                </a:ext>
              </a:extLst>
            </p:cNvPr>
            <p:cNvSpPr>
              <a:spLocks noChangeShapeType="1"/>
            </p:cNvSpPr>
            <p:nvPr/>
          </p:nvSpPr>
          <p:spPr bwMode="auto">
            <a:xfrm flipH="1" flipV="1">
              <a:off x="787526" y="251337"/>
              <a:ext cx="1623969" cy="183"/>
            </a:xfrm>
            <a:prstGeom prst="line">
              <a:avLst/>
            </a:prstGeom>
            <a:noFill/>
            <a:ln w="31750">
              <a:solidFill>
                <a:schemeClr val="tx1"/>
              </a:solidFill>
              <a:round/>
              <a:headEnd type="triangle" w="lg" len="med"/>
              <a:tailEnd type="none" w="med"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sp>
          <p:nvSpPr>
            <p:cNvPr id="54" name="AutoShape 16">
              <a:extLst>
                <a:ext uri="{FF2B5EF4-FFF2-40B4-BE49-F238E27FC236}">
                  <a16:creationId xmlns:a16="http://schemas.microsoft.com/office/drawing/2014/main" id="{E0BCA42A-E516-402E-85CA-3EB23A8D965D}"/>
                </a:ext>
              </a:extLst>
            </p:cNvPr>
            <p:cNvSpPr>
              <a:spLocks noChangeArrowheads="1"/>
            </p:cNvSpPr>
            <p:nvPr/>
          </p:nvSpPr>
          <p:spPr bwMode="auto">
            <a:xfrm>
              <a:off x="926345" y="107505"/>
              <a:ext cx="1205211" cy="333319"/>
            </a:xfrm>
            <a:prstGeom prst="roundRect">
              <a:avLst>
                <a:gd name="adj" fmla="val 4167"/>
              </a:avLst>
            </a:prstGeom>
            <a:solidFill>
              <a:schemeClr val="bg1"/>
            </a:solidFill>
            <a:ln w="9525">
              <a:solidFill>
                <a:schemeClr val="tx1"/>
              </a:solidFill>
              <a:round/>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prstClr val="black"/>
                  </a:solidFill>
                  <a:latin typeface="BIZ UDPゴシック" panose="020B0400000000000000" pitchFamily="50" charset="-128"/>
                  <a:ea typeface="BIZ UDPゴシック" panose="020B0400000000000000" pitchFamily="50" charset="-128"/>
                </a:rPr>
                <a:t>実施報告</a:t>
              </a:r>
              <a:endParaRPr kumimoji="1" lang="en-US" altLang="ja-JP" sz="105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noProof="0" dirty="0">
                  <a:solidFill>
                    <a:prstClr val="black"/>
                  </a:solidFill>
                  <a:latin typeface="BIZ UDPゴシック" panose="020B0400000000000000" pitchFamily="50" charset="-128"/>
                  <a:ea typeface="BIZ UDPゴシック" panose="020B0400000000000000" pitchFamily="50" charset="-128"/>
                </a:rPr>
                <a:t>（システム受講状況更新）</a:t>
              </a:r>
              <a:endParaRPr kumimoji="1" lang="en-US" altLang="ja-JP" sz="80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grpSp>
      <p:grpSp>
        <p:nvGrpSpPr>
          <p:cNvPr id="58" name="グループ化 57">
            <a:extLst>
              <a:ext uri="{FF2B5EF4-FFF2-40B4-BE49-F238E27FC236}">
                <a16:creationId xmlns:a16="http://schemas.microsoft.com/office/drawing/2014/main" id="{EE10BE43-9E56-4AA7-80F5-9412FC8BF7B8}"/>
              </a:ext>
            </a:extLst>
          </p:cNvPr>
          <p:cNvGrpSpPr/>
          <p:nvPr/>
        </p:nvGrpSpPr>
        <p:grpSpPr>
          <a:xfrm>
            <a:off x="801651" y="3831543"/>
            <a:ext cx="2403299" cy="535622"/>
            <a:chOff x="820800" y="2919649"/>
            <a:chExt cx="2358638" cy="500223"/>
          </a:xfrm>
        </p:grpSpPr>
        <p:sp>
          <p:nvSpPr>
            <p:cNvPr id="59" name="Line 58">
              <a:extLst>
                <a:ext uri="{FF2B5EF4-FFF2-40B4-BE49-F238E27FC236}">
                  <a16:creationId xmlns:a16="http://schemas.microsoft.com/office/drawing/2014/main" id="{9B9E9D5D-96E3-4B34-B225-2041B9F7B20D}"/>
                </a:ext>
              </a:extLst>
            </p:cNvPr>
            <p:cNvSpPr>
              <a:spLocks noChangeShapeType="1"/>
            </p:cNvSpPr>
            <p:nvPr/>
          </p:nvSpPr>
          <p:spPr bwMode="auto">
            <a:xfrm>
              <a:off x="820800" y="3084931"/>
              <a:ext cx="2358638" cy="6433"/>
            </a:xfrm>
            <a:prstGeom prst="line">
              <a:avLst/>
            </a:prstGeom>
            <a:noFill/>
            <a:ln w="31750">
              <a:solidFill>
                <a:schemeClr val="tx1"/>
              </a:solidFill>
              <a:round/>
              <a:headEnd type="triangle" w="lg" len="med"/>
              <a:tailEnd type="none" w="med"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sp>
          <p:nvSpPr>
            <p:cNvPr id="60" name="AutoShape 16">
              <a:extLst>
                <a:ext uri="{FF2B5EF4-FFF2-40B4-BE49-F238E27FC236}">
                  <a16:creationId xmlns:a16="http://schemas.microsoft.com/office/drawing/2014/main" id="{8E535162-BCD9-4EAB-AF2D-62396F81BC87}"/>
                </a:ext>
              </a:extLst>
            </p:cNvPr>
            <p:cNvSpPr>
              <a:spLocks noChangeArrowheads="1"/>
            </p:cNvSpPr>
            <p:nvPr/>
          </p:nvSpPr>
          <p:spPr bwMode="auto">
            <a:xfrm>
              <a:off x="1120943" y="2919649"/>
              <a:ext cx="1734602" cy="500223"/>
            </a:xfrm>
            <a:prstGeom prst="roundRect">
              <a:avLst>
                <a:gd name="adj" fmla="val 4167"/>
              </a:avLst>
            </a:prstGeom>
            <a:solidFill>
              <a:schemeClr val="bg1"/>
            </a:solidFill>
            <a:ln w="9525">
              <a:solidFill>
                <a:schemeClr val="tx1"/>
              </a:solidFill>
              <a:round/>
              <a:headEnd/>
              <a:tailEnd/>
            </a:ln>
          </p:spPr>
          <p:txBody>
            <a:bodyPr wrap="none" anchor="ctr"/>
            <a:lstStyle/>
            <a:p>
              <a:pPr lvl="0" algn="ctr"/>
              <a:r>
                <a:rPr kumimoji="1" lang="ja-JP" altLang="en-US" sz="1100" b="1"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rPr>
                <a:t>テキスト送付</a:t>
              </a:r>
              <a:endParaRPr kumimoji="1" lang="en-US" altLang="ja-JP" sz="1100" b="1"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a:p>
              <a:pPr lvl="0" algn="ctr"/>
              <a:r>
                <a:rPr lang="en-US" altLang="ja-JP" sz="800" b="1">
                  <a:solidFill>
                    <a:prstClr val="black"/>
                  </a:solidFill>
                  <a:latin typeface="BIZ UDPゴシック" panose="020B0400000000000000" pitchFamily="50" charset="-128"/>
                  <a:ea typeface="BIZ UDPゴシック" panose="020B0400000000000000" pitchFamily="50" charset="-128"/>
                </a:rPr>
                <a:t>※</a:t>
              </a:r>
              <a:r>
                <a:rPr lang="ja-JP" altLang="en-US" sz="800" b="1">
                  <a:solidFill>
                    <a:prstClr val="black"/>
                  </a:solidFill>
                  <a:latin typeface="BIZ UDPゴシック" panose="020B0400000000000000" pitchFamily="50" charset="-128"/>
                  <a:ea typeface="BIZ UDPゴシック" panose="020B0400000000000000" pitchFamily="50" charset="-128"/>
                </a:rPr>
                <a:t>送付方法は団体によって異なる</a:t>
              </a:r>
              <a:endParaRPr kumimoji="1" lang="en-US" altLang="ja-JP" sz="8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grpSp>
      <p:cxnSp>
        <p:nvCxnSpPr>
          <p:cNvPr id="55" name="コネクタ: カギ線 54">
            <a:extLst>
              <a:ext uri="{FF2B5EF4-FFF2-40B4-BE49-F238E27FC236}">
                <a16:creationId xmlns:a16="http://schemas.microsoft.com/office/drawing/2014/main" id="{8CBEE6C0-5CBE-4278-A564-42A215824F34}"/>
              </a:ext>
            </a:extLst>
          </p:cNvPr>
          <p:cNvCxnSpPr>
            <a:cxnSpLocks/>
          </p:cNvCxnSpPr>
          <p:nvPr/>
        </p:nvCxnSpPr>
        <p:spPr>
          <a:xfrm rot="10800000" flipV="1">
            <a:off x="4342351" y="2195736"/>
            <a:ext cx="1527335" cy="341687"/>
          </a:xfrm>
          <a:prstGeom prst="bentConnector3">
            <a:avLst>
              <a:gd name="adj1" fmla="val 941"/>
            </a:avLst>
          </a:prstGeom>
          <a:ln w="3175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56" name="AutoShape 16">
            <a:extLst>
              <a:ext uri="{FF2B5EF4-FFF2-40B4-BE49-F238E27FC236}">
                <a16:creationId xmlns:a16="http://schemas.microsoft.com/office/drawing/2014/main" id="{C14CB66D-D79B-442E-8DFE-0A7B409E890A}"/>
              </a:ext>
            </a:extLst>
          </p:cNvPr>
          <p:cNvSpPr>
            <a:spLocks noChangeArrowheads="1"/>
          </p:cNvSpPr>
          <p:nvPr/>
        </p:nvSpPr>
        <p:spPr bwMode="auto">
          <a:xfrm>
            <a:off x="4643545" y="2395209"/>
            <a:ext cx="924945" cy="304583"/>
          </a:xfrm>
          <a:prstGeom prst="roundRect">
            <a:avLst>
              <a:gd name="adj" fmla="val 4167"/>
            </a:avLst>
          </a:prstGeom>
          <a:solidFill>
            <a:schemeClr val="bg1"/>
          </a:solidFill>
          <a:ln w="9525">
            <a:solidFill>
              <a:schemeClr val="tx1"/>
            </a:solidFill>
            <a:round/>
            <a:headEnd/>
            <a:tailEnd/>
          </a:ln>
        </p:spPr>
        <p:txBody>
          <a:bodyPr wrap="none" anchor="ctr"/>
          <a:lstStyle/>
          <a:p>
            <a:pPr algn="ctr"/>
            <a:r>
              <a:rPr lang="ja-JP" altLang="en-US" sz="1000" dirty="0">
                <a:latin typeface="BIZ UDPゴシック" panose="020B0400000000000000" pitchFamily="50" charset="-128"/>
                <a:ea typeface="BIZ UDPゴシック" panose="020B0400000000000000" pitchFamily="50" charset="-128"/>
              </a:rPr>
              <a:t>申込内容承認</a:t>
            </a:r>
            <a:endParaRPr lang="en-US" altLang="ja-JP" sz="1000" dirty="0">
              <a:latin typeface="BIZ UDPゴシック" panose="020B0400000000000000" pitchFamily="50" charset="-128"/>
              <a:ea typeface="BIZ UDPゴシック" panose="020B0400000000000000" pitchFamily="50" charset="-128"/>
            </a:endParaRPr>
          </a:p>
        </p:txBody>
      </p:sp>
      <p:grpSp>
        <p:nvGrpSpPr>
          <p:cNvPr id="65" name="グループ化 64">
            <a:extLst>
              <a:ext uri="{FF2B5EF4-FFF2-40B4-BE49-F238E27FC236}">
                <a16:creationId xmlns:a16="http://schemas.microsoft.com/office/drawing/2014/main" id="{E6E8F3BE-FE58-4D09-B861-14A3310069D4}"/>
              </a:ext>
            </a:extLst>
          </p:cNvPr>
          <p:cNvGrpSpPr/>
          <p:nvPr/>
        </p:nvGrpSpPr>
        <p:grpSpPr>
          <a:xfrm>
            <a:off x="800749" y="4566313"/>
            <a:ext cx="2418411" cy="789788"/>
            <a:chOff x="711309" y="5520880"/>
            <a:chExt cx="2342491" cy="635642"/>
          </a:xfrm>
        </p:grpSpPr>
        <p:grpSp>
          <p:nvGrpSpPr>
            <p:cNvPr id="69" name="グループ化 68">
              <a:extLst>
                <a:ext uri="{FF2B5EF4-FFF2-40B4-BE49-F238E27FC236}">
                  <a16:creationId xmlns:a16="http://schemas.microsoft.com/office/drawing/2014/main" id="{8EB90785-6CEF-47C8-B95A-047AE65ADA19}"/>
                </a:ext>
              </a:extLst>
            </p:cNvPr>
            <p:cNvGrpSpPr/>
            <p:nvPr/>
          </p:nvGrpSpPr>
          <p:grpSpPr>
            <a:xfrm>
              <a:off x="711309" y="5520880"/>
              <a:ext cx="2342491" cy="635642"/>
              <a:chOff x="1325396" y="92691"/>
              <a:chExt cx="2342491" cy="635642"/>
            </a:xfrm>
            <a:solidFill>
              <a:srgbClr val="FFFF00"/>
            </a:solidFill>
          </p:grpSpPr>
          <p:sp>
            <p:nvSpPr>
              <p:cNvPr id="75" name="Line 58">
                <a:extLst>
                  <a:ext uri="{FF2B5EF4-FFF2-40B4-BE49-F238E27FC236}">
                    <a16:creationId xmlns:a16="http://schemas.microsoft.com/office/drawing/2014/main" id="{33D94FE4-D00B-4DAC-8D1B-A27E90D4DA36}"/>
                  </a:ext>
                </a:extLst>
              </p:cNvPr>
              <p:cNvSpPr>
                <a:spLocks noChangeShapeType="1"/>
              </p:cNvSpPr>
              <p:nvPr/>
            </p:nvSpPr>
            <p:spPr bwMode="auto">
              <a:xfrm flipH="1">
                <a:off x="1325396" y="285264"/>
                <a:ext cx="2342491" cy="0"/>
              </a:xfrm>
              <a:prstGeom prst="line">
                <a:avLst/>
              </a:prstGeom>
              <a:grpFill/>
              <a:ln w="31750">
                <a:solidFill>
                  <a:schemeClr val="tx1"/>
                </a:solidFill>
                <a:round/>
                <a:headEnd type="triangle" w="lg" len="med"/>
                <a:tailEnd type="none" w="med" len="sm"/>
              </a:ln>
            </p:spPr>
            <p:txBody>
              <a:bodyPr/>
              <a:lstStyle/>
              <a:p>
                <a:endParaRPr lang="ja-JP" altLang="en-US" sz="2000" b="1">
                  <a:latin typeface="BIZ UDPゴシック" panose="020B0400000000000000" pitchFamily="50" charset="-128"/>
                  <a:ea typeface="BIZ UDPゴシック" panose="020B0400000000000000" pitchFamily="50" charset="-128"/>
                </a:endParaRPr>
              </a:p>
            </p:txBody>
          </p:sp>
          <p:sp>
            <p:nvSpPr>
              <p:cNvPr id="76" name="AutoShape 16">
                <a:extLst>
                  <a:ext uri="{FF2B5EF4-FFF2-40B4-BE49-F238E27FC236}">
                    <a16:creationId xmlns:a16="http://schemas.microsoft.com/office/drawing/2014/main" id="{ACB9837E-2873-4A17-83E8-CD093C4A9F97}"/>
                  </a:ext>
                </a:extLst>
              </p:cNvPr>
              <p:cNvSpPr>
                <a:spLocks noChangeArrowheads="1"/>
              </p:cNvSpPr>
              <p:nvPr/>
            </p:nvSpPr>
            <p:spPr bwMode="auto">
              <a:xfrm>
                <a:off x="1625111" y="92691"/>
                <a:ext cx="1714224" cy="635642"/>
              </a:xfrm>
              <a:prstGeom prst="roundRect">
                <a:avLst>
                  <a:gd name="adj" fmla="val 4167"/>
                </a:avLst>
              </a:prstGeom>
              <a:grpFill/>
              <a:ln w="9525">
                <a:solidFill>
                  <a:schemeClr val="tx1"/>
                </a:solidFill>
                <a:round/>
                <a:headEnd/>
                <a:tailEnd/>
              </a:ln>
            </p:spPr>
            <p:txBody>
              <a:bodyPr wrap="none" anchor="t" anchorCtr="0"/>
              <a:lstStyle/>
              <a:p>
                <a:pPr algn="ctr"/>
                <a:r>
                  <a:rPr lang="ja-JP" altLang="en-US" sz="1000" b="1">
                    <a:latin typeface="BIZ UDPゴシック" panose="020B0400000000000000" pitchFamily="50" charset="-128"/>
                    <a:ea typeface="BIZ UDPゴシック" panose="020B0400000000000000" pitchFamily="50" charset="-128"/>
                  </a:rPr>
                  <a:t>＜集合講習会＞</a:t>
                </a:r>
                <a:endParaRPr lang="en-US" altLang="ja-JP" sz="1000" b="1">
                  <a:latin typeface="BIZ UDPゴシック" panose="020B0400000000000000" pitchFamily="50" charset="-128"/>
                  <a:ea typeface="BIZ UDPゴシック" panose="020B0400000000000000" pitchFamily="50" charset="-128"/>
                </a:endParaRPr>
              </a:p>
            </p:txBody>
          </p:sp>
        </p:grpSp>
        <p:pic>
          <p:nvPicPr>
            <p:cNvPr id="71" name="図 70">
              <a:extLst>
                <a:ext uri="{FF2B5EF4-FFF2-40B4-BE49-F238E27FC236}">
                  <a16:creationId xmlns:a16="http://schemas.microsoft.com/office/drawing/2014/main" id="{A1654A5D-A200-4839-BC59-C80C6F0529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339" y="5749091"/>
              <a:ext cx="404830" cy="387625"/>
            </a:xfrm>
            <a:prstGeom prst="rect">
              <a:avLst/>
            </a:prstGeom>
          </p:spPr>
        </p:pic>
      </p:grpSp>
      <p:sp>
        <p:nvSpPr>
          <p:cNvPr id="145" name="スライド番号プレースホルダー 4">
            <a:extLst>
              <a:ext uri="{FF2B5EF4-FFF2-40B4-BE49-F238E27FC236}">
                <a16:creationId xmlns:a16="http://schemas.microsoft.com/office/drawing/2014/main" id="{E5E8A34F-93B4-4BC2-99BA-DE50E0484EA2}"/>
              </a:ext>
            </a:extLst>
          </p:cNvPr>
          <p:cNvSpPr txBox="1">
            <a:spLocks/>
          </p:cNvSpPr>
          <p:nvPr/>
        </p:nvSpPr>
        <p:spPr>
          <a:xfrm>
            <a:off x="2628900" y="8475135"/>
            <a:ext cx="1600200" cy="486833"/>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a:t>2</a:t>
            </a:r>
            <a:endParaRPr lang="ja-JP" altLang="en-US"/>
          </a:p>
        </p:txBody>
      </p:sp>
      <p:pic>
        <p:nvPicPr>
          <p:cNvPr id="150" name="図 149">
            <a:extLst>
              <a:ext uri="{FF2B5EF4-FFF2-40B4-BE49-F238E27FC236}">
                <a16:creationId xmlns:a16="http://schemas.microsoft.com/office/drawing/2014/main" id="{87D276C6-D045-445B-84AE-223A5F3D0EE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7301" y="3937775"/>
            <a:ext cx="196730" cy="180040"/>
          </a:xfrm>
          <a:prstGeom prst="rect">
            <a:avLst/>
          </a:prstGeom>
        </p:spPr>
      </p:pic>
      <p:grpSp>
        <p:nvGrpSpPr>
          <p:cNvPr id="63" name="グループ化 62">
            <a:extLst>
              <a:ext uri="{FF2B5EF4-FFF2-40B4-BE49-F238E27FC236}">
                <a16:creationId xmlns:a16="http://schemas.microsoft.com/office/drawing/2014/main" id="{B8D1BFE2-623F-4553-9003-8136F8BF6060}"/>
              </a:ext>
            </a:extLst>
          </p:cNvPr>
          <p:cNvGrpSpPr/>
          <p:nvPr/>
        </p:nvGrpSpPr>
        <p:grpSpPr>
          <a:xfrm>
            <a:off x="796902" y="2742337"/>
            <a:ext cx="2358638" cy="373126"/>
            <a:chOff x="820800" y="2919649"/>
            <a:chExt cx="2358638" cy="500223"/>
          </a:xfrm>
        </p:grpSpPr>
        <p:sp>
          <p:nvSpPr>
            <p:cNvPr id="77" name="Line 58">
              <a:extLst>
                <a:ext uri="{FF2B5EF4-FFF2-40B4-BE49-F238E27FC236}">
                  <a16:creationId xmlns:a16="http://schemas.microsoft.com/office/drawing/2014/main" id="{D17B8044-579E-4C13-8651-4C6ADB54694A}"/>
                </a:ext>
              </a:extLst>
            </p:cNvPr>
            <p:cNvSpPr>
              <a:spLocks noChangeShapeType="1"/>
            </p:cNvSpPr>
            <p:nvPr/>
          </p:nvSpPr>
          <p:spPr bwMode="auto">
            <a:xfrm>
              <a:off x="820800" y="3084931"/>
              <a:ext cx="2358638" cy="6433"/>
            </a:xfrm>
            <a:prstGeom prst="line">
              <a:avLst/>
            </a:prstGeom>
            <a:noFill/>
            <a:ln w="31750">
              <a:solidFill>
                <a:schemeClr val="tx1"/>
              </a:solidFill>
              <a:round/>
              <a:headEnd type="triangle" w="lg" len="med"/>
              <a:tailEnd type="none" w="med"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b="0"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sp>
          <p:nvSpPr>
            <p:cNvPr id="78" name="AutoShape 16">
              <a:extLst>
                <a:ext uri="{FF2B5EF4-FFF2-40B4-BE49-F238E27FC236}">
                  <a16:creationId xmlns:a16="http://schemas.microsoft.com/office/drawing/2014/main" id="{56C4E858-4104-4D6B-A9C1-842BA36F9F97}"/>
                </a:ext>
              </a:extLst>
            </p:cNvPr>
            <p:cNvSpPr>
              <a:spLocks noChangeArrowheads="1"/>
            </p:cNvSpPr>
            <p:nvPr/>
          </p:nvSpPr>
          <p:spPr bwMode="auto">
            <a:xfrm>
              <a:off x="1120943" y="2919649"/>
              <a:ext cx="1734602" cy="500223"/>
            </a:xfrm>
            <a:prstGeom prst="roundRect">
              <a:avLst>
                <a:gd name="adj" fmla="val 4167"/>
              </a:avLst>
            </a:prstGeom>
            <a:solidFill>
              <a:schemeClr val="bg1"/>
            </a:solidFill>
            <a:ln w="9525">
              <a:solidFill>
                <a:schemeClr val="tx1"/>
              </a:solidFill>
              <a:round/>
              <a:headEnd/>
              <a:tailEnd/>
            </a:ln>
          </p:spPr>
          <p:txBody>
            <a:bodyPr wrap="none" anchor="ctr"/>
            <a:lstStyle/>
            <a:p>
              <a:pPr lvl="0" algn="ctr"/>
              <a:r>
                <a:rPr kumimoji="1" lang="ja-JP" altLang="en-US" sz="1100" b="1"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rPr>
                <a:t>開催案内等送付</a:t>
              </a:r>
              <a:endParaRPr kumimoji="1" lang="en-US" altLang="ja-JP" sz="1100" b="1" i="0" u="none" strike="noStrike" kern="1200" cap="none" spc="0" normalizeH="0" baseline="0" noProof="0">
                <a:ln>
                  <a:noFill/>
                </a:ln>
                <a:solidFill>
                  <a:prstClr val="black"/>
                </a:solidFill>
                <a:effectLst/>
                <a:uLnTx/>
                <a:uFillTx/>
                <a:latin typeface="BIZ UDPゴシック" panose="020B0400000000000000" pitchFamily="50" charset="-128"/>
                <a:ea typeface="BIZ UDPゴシック" panose="020B0400000000000000" pitchFamily="50" charset="-128"/>
              </a:endParaRPr>
            </a:p>
          </p:txBody>
        </p:sp>
      </p:grpSp>
      <p:sp>
        <p:nvSpPr>
          <p:cNvPr id="84" name="AutoShape 16">
            <a:extLst>
              <a:ext uri="{FF2B5EF4-FFF2-40B4-BE49-F238E27FC236}">
                <a16:creationId xmlns:a16="http://schemas.microsoft.com/office/drawing/2014/main" id="{F8AE0777-E784-4BF7-B09A-1BC2AC5FEDD8}"/>
              </a:ext>
            </a:extLst>
          </p:cNvPr>
          <p:cNvSpPr>
            <a:spLocks noChangeArrowheads="1"/>
          </p:cNvSpPr>
          <p:nvPr/>
        </p:nvSpPr>
        <p:spPr bwMode="auto">
          <a:xfrm>
            <a:off x="1360994" y="7290013"/>
            <a:ext cx="4168878" cy="613552"/>
          </a:xfrm>
          <a:prstGeom prst="roundRect">
            <a:avLst>
              <a:gd name="adj" fmla="val 4167"/>
            </a:avLst>
          </a:prstGeom>
          <a:solidFill>
            <a:srgbClr val="FF0000"/>
          </a:solidFill>
          <a:ln w="9525">
            <a:solidFill>
              <a:schemeClr val="tx1"/>
            </a:solidFill>
            <a:round/>
            <a:headEnd/>
            <a:tailEnd/>
          </a:ln>
        </p:spPr>
        <p:txBody>
          <a:bodyPr wrap="none" anchor="t" anchorCtr="0"/>
          <a:lstStyle/>
          <a:p>
            <a:pPr algn="ctr"/>
            <a:r>
              <a:rPr lang="ja-JP" altLang="en-US" sz="1100" dirty="0">
                <a:solidFill>
                  <a:schemeClr val="bg1"/>
                </a:solidFill>
                <a:latin typeface="BIZ UDPゴシック" panose="020B0400000000000000" pitchFamily="50" charset="-128"/>
                <a:ea typeface="BIZ UDPゴシック" panose="020B0400000000000000" pitchFamily="50" charset="-128"/>
              </a:rPr>
              <a:t>＜！！登録時期に関する注意事項！！＞</a:t>
            </a:r>
            <a:endParaRPr lang="en-US" altLang="ja-JP" sz="1100" dirty="0">
              <a:solidFill>
                <a:schemeClr val="bg1"/>
              </a:solidFill>
              <a:latin typeface="BIZ UDPゴシック" panose="020B0400000000000000" pitchFamily="50" charset="-128"/>
              <a:ea typeface="BIZ UDPゴシック" panose="020B0400000000000000" pitchFamily="50" charset="-128"/>
            </a:endParaRPr>
          </a:p>
          <a:p>
            <a:r>
              <a:rPr lang="ja-JP" altLang="en-US" sz="1100" dirty="0">
                <a:solidFill>
                  <a:schemeClr val="bg1"/>
                </a:solidFill>
                <a:latin typeface="BIZ UDPゴシック" panose="020B0400000000000000" pitchFamily="50" charset="-128"/>
                <a:ea typeface="BIZ UDPゴシック" panose="020B0400000000000000" pitchFamily="50" charset="-128"/>
              </a:rPr>
              <a:t>・競技、開催時期によって登録時期は異なります。</a:t>
            </a:r>
            <a:endParaRPr lang="en-US" altLang="ja-JP" sz="1100" dirty="0">
              <a:solidFill>
                <a:schemeClr val="bg1"/>
              </a:solidFill>
              <a:latin typeface="BIZ UDPゴシック" panose="020B0400000000000000" pitchFamily="50" charset="-128"/>
              <a:ea typeface="BIZ UDPゴシック" panose="020B0400000000000000" pitchFamily="50" charset="-128"/>
            </a:endParaRPr>
          </a:p>
          <a:p>
            <a:r>
              <a:rPr lang="ja-JP" altLang="en-US" sz="1100" dirty="0">
                <a:solidFill>
                  <a:schemeClr val="bg1"/>
                </a:solidFill>
                <a:latin typeface="BIZ UDPゴシック" panose="020B0400000000000000" pitchFamily="50" charset="-128"/>
                <a:ea typeface="BIZ UDPゴシック" panose="020B0400000000000000" pitchFamily="50" charset="-128"/>
              </a:rPr>
              <a:t>・ご自身の登録時期がいつになるかは実施団体にご確認ください。</a:t>
            </a:r>
            <a:endParaRPr lang="en-US" altLang="ja-JP" sz="1100" dirty="0">
              <a:solidFill>
                <a:schemeClr val="bg1"/>
              </a:solidFill>
              <a:latin typeface="BIZ UDPゴシック" panose="020B0400000000000000" pitchFamily="50" charset="-128"/>
              <a:ea typeface="BIZ UDPゴシック" panose="020B0400000000000000" pitchFamily="50" charset="-128"/>
            </a:endParaRPr>
          </a:p>
        </p:txBody>
      </p:sp>
      <p:sp>
        <p:nvSpPr>
          <p:cNvPr id="44" name="AutoShape 20">
            <a:extLst>
              <a:ext uri="{FF2B5EF4-FFF2-40B4-BE49-F238E27FC236}">
                <a16:creationId xmlns:a16="http://schemas.microsoft.com/office/drawing/2014/main" id="{3F864EC2-3832-4E2A-9CB4-D818BB3B1A51}"/>
              </a:ext>
            </a:extLst>
          </p:cNvPr>
          <p:cNvSpPr>
            <a:spLocks noChangeArrowheads="1"/>
          </p:cNvSpPr>
          <p:nvPr/>
        </p:nvSpPr>
        <p:spPr bwMode="auto">
          <a:xfrm>
            <a:off x="3201999" y="1544568"/>
            <a:ext cx="1064304" cy="448196"/>
          </a:xfrm>
          <a:prstGeom prst="roundRect">
            <a:avLst>
              <a:gd name="adj" fmla="val 0"/>
            </a:avLst>
          </a:prstGeom>
          <a:solidFill>
            <a:srgbClr val="92D050"/>
          </a:solidFill>
          <a:ln w="9525">
            <a:round/>
            <a:headEnd/>
            <a:tailEnd/>
          </a:ln>
          <a:scene3d>
            <a:camera prst="legacyObliqueTopRight"/>
            <a:lightRig rig="legacyFlat3" dir="b"/>
          </a:scene3d>
          <a:sp3d extrusionH="176200" prstMaterial="legacyMatte">
            <a:bevelT w="13500" h="13500" prst="angle"/>
            <a:bevelB w="13500" h="13500" prst="angle"/>
            <a:extrusionClr>
              <a:srgbClr val="92D050"/>
            </a:extrusionClr>
          </a:sp3d>
        </p:spPr>
        <p:txBody>
          <a:bodyPr vert="horz" wrap="none" anchor="ctr">
            <a:flatTx/>
          </a:bodyPr>
          <a:lstStyle/>
          <a:p>
            <a:pPr lvl="0" algn="ctr">
              <a:defRPr/>
            </a:pPr>
            <a:r>
              <a:rPr lang="ja-JP" altLang="en-US" sz="1050" dirty="0">
                <a:solidFill>
                  <a:prstClr val="white"/>
                </a:solidFill>
                <a:latin typeface="BIZ UDPゴシック" panose="020B0400000000000000" pitchFamily="50" charset="-128"/>
                <a:ea typeface="BIZ UDPゴシック" panose="020B0400000000000000" pitchFamily="50" charset="-128"/>
              </a:rPr>
              <a:t>中央競技団体</a:t>
            </a:r>
            <a:endParaRPr lang="en-US" altLang="ja-JP" sz="1050" dirty="0">
              <a:solidFill>
                <a:prstClr val="white"/>
              </a:solidFill>
              <a:latin typeface="BIZ UDPゴシック" panose="020B0400000000000000" pitchFamily="50" charset="-128"/>
              <a:ea typeface="BIZ UDPゴシック" panose="020B0400000000000000" pitchFamily="50" charset="-128"/>
            </a:endParaRPr>
          </a:p>
        </p:txBody>
      </p:sp>
      <p:sp>
        <p:nvSpPr>
          <p:cNvPr id="45" name="AutoShape 20">
            <a:extLst>
              <a:ext uri="{FF2B5EF4-FFF2-40B4-BE49-F238E27FC236}">
                <a16:creationId xmlns:a16="http://schemas.microsoft.com/office/drawing/2014/main" id="{F17E386B-19F1-404D-A1AA-8777524932AB}"/>
              </a:ext>
            </a:extLst>
          </p:cNvPr>
          <p:cNvSpPr>
            <a:spLocks noChangeArrowheads="1"/>
          </p:cNvSpPr>
          <p:nvPr/>
        </p:nvSpPr>
        <p:spPr bwMode="auto">
          <a:xfrm>
            <a:off x="3219160" y="5733959"/>
            <a:ext cx="1064304" cy="448196"/>
          </a:xfrm>
          <a:prstGeom prst="roundRect">
            <a:avLst>
              <a:gd name="adj" fmla="val 0"/>
            </a:avLst>
          </a:prstGeom>
          <a:solidFill>
            <a:srgbClr val="92D050"/>
          </a:solidFill>
          <a:ln w="9525">
            <a:round/>
            <a:headEnd/>
            <a:tailEnd/>
          </a:ln>
          <a:scene3d>
            <a:camera prst="legacyObliqueTopRight"/>
            <a:lightRig rig="legacyFlat3" dir="b"/>
          </a:scene3d>
          <a:sp3d extrusionH="176200" prstMaterial="legacyMatte">
            <a:bevelT w="13500" h="13500" prst="angle"/>
            <a:bevelB w="13500" h="13500" prst="angle"/>
            <a:extrusionClr>
              <a:srgbClr val="92D050"/>
            </a:extrusionClr>
          </a:sp3d>
        </p:spPr>
        <p:txBody>
          <a:bodyPr vert="horz" wrap="none" anchor="ctr">
            <a:flatTx/>
          </a:bodyPr>
          <a:lstStyle/>
          <a:p>
            <a:pPr lvl="0" algn="ctr">
              <a:defRPr/>
            </a:pPr>
            <a:r>
              <a:rPr lang="ja-JP" altLang="en-US" sz="1050" dirty="0">
                <a:solidFill>
                  <a:prstClr val="white"/>
                </a:solidFill>
                <a:latin typeface="BIZ UDPゴシック" panose="020B0400000000000000" pitchFamily="50" charset="-128"/>
                <a:ea typeface="BIZ UDPゴシック" panose="020B0400000000000000" pitchFamily="50" charset="-128"/>
              </a:rPr>
              <a:t>中央競技団体</a:t>
            </a:r>
            <a:endParaRPr lang="en-US" altLang="ja-JP" sz="1050" dirty="0">
              <a:solidFill>
                <a:prstClr val="white"/>
              </a:solidFill>
              <a:latin typeface="BIZ UDPゴシック" panose="020B0400000000000000" pitchFamily="50" charset="-128"/>
              <a:ea typeface="BIZ UDPゴシック" panose="020B0400000000000000" pitchFamily="50" charset="-128"/>
            </a:endParaRPr>
          </a:p>
        </p:txBody>
      </p:sp>
      <p:sp>
        <p:nvSpPr>
          <p:cNvPr id="46" name="AutoShape 20">
            <a:extLst>
              <a:ext uri="{FF2B5EF4-FFF2-40B4-BE49-F238E27FC236}">
                <a16:creationId xmlns:a16="http://schemas.microsoft.com/office/drawing/2014/main" id="{CF8EAC3C-C044-41A4-B0DA-6EB4ECB95F28}"/>
              </a:ext>
            </a:extLst>
          </p:cNvPr>
          <p:cNvSpPr>
            <a:spLocks noChangeArrowheads="1"/>
          </p:cNvSpPr>
          <p:nvPr/>
        </p:nvSpPr>
        <p:spPr bwMode="auto">
          <a:xfrm>
            <a:off x="3226624" y="2381614"/>
            <a:ext cx="1024010" cy="2949877"/>
          </a:xfrm>
          <a:prstGeom prst="roundRect">
            <a:avLst>
              <a:gd name="adj" fmla="val 0"/>
            </a:avLst>
          </a:prstGeom>
          <a:solidFill>
            <a:schemeClr val="accent3"/>
          </a:solidFill>
          <a:ln w="9525">
            <a:solidFill>
              <a:schemeClr val="accent3"/>
            </a:solidFill>
            <a:round/>
            <a:headEnd/>
            <a:tailEnd/>
          </a:ln>
          <a:scene3d>
            <a:camera prst="obliqueTopRight"/>
            <a:lightRig rig="threePt" dir="t"/>
          </a:scene3d>
        </p:spPr>
        <p:txBody>
          <a:bodyPr vert="horz" wrap="none" anchor="ctr">
            <a:flatTx/>
          </a:bodyPr>
          <a:lstStyle/>
          <a:p>
            <a:pPr lvl="0" algn="ctr">
              <a:defRPr/>
            </a:pPr>
            <a:r>
              <a:rPr kumimoji="1" lang="ja-JP" altLang="en-US" sz="1050" b="0" i="0" u="none" strike="noStrike" kern="1200" cap="none" spc="0" normalizeH="0" baseline="0" noProof="0" dirty="0">
                <a:ln>
                  <a:noFill/>
                </a:ln>
                <a:effectLst/>
                <a:uLnTx/>
                <a:uFillTx/>
                <a:latin typeface="BIZ UDPゴシック" panose="020B0400000000000000" pitchFamily="50" charset="-128"/>
                <a:ea typeface="BIZ UDPゴシック" panose="020B0400000000000000" pitchFamily="50" charset="-128"/>
              </a:rPr>
              <a:t>講習会実施団体</a:t>
            </a:r>
            <a:endParaRPr kumimoji="1" lang="en-US" altLang="ja-JP" sz="1050" b="0" i="0" u="none" strike="noStrike" kern="1200" cap="none" spc="0" normalizeH="0" baseline="0" noProof="0" dirty="0">
              <a:ln>
                <a:noFill/>
              </a:ln>
              <a:effectLst/>
              <a:uLnTx/>
              <a:uFillTx/>
              <a:latin typeface="BIZ UDPゴシック" panose="020B0400000000000000" pitchFamily="50" charset="-128"/>
              <a:ea typeface="BIZ UDPゴシック" panose="020B0400000000000000" pitchFamily="50" charset="-128"/>
            </a:endParaRPr>
          </a:p>
          <a:p>
            <a:pPr lvl="0" algn="ctr">
              <a:defRPr/>
            </a:pPr>
            <a:r>
              <a:rPr lang="ja-JP" altLang="en-US" sz="800" dirty="0">
                <a:latin typeface="BIZ UDPゴシック" panose="020B0400000000000000" pitchFamily="50" charset="-128"/>
                <a:ea typeface="BIZ UDPゴシック" panose="020B0400000000000000" pitchFamily="50" charset="-128"/>
              </a:rPr>
              <a:t>（中央競技団体または</a:t>
            </a:r>
            <a:endParaRPr lang="en-US" altLang="ja-JP" sz="800" dirty="0">
              <a:latin typeface="BIZ UDPゴシック" panose="020B0400000000000000" pitchFamily="50" charset="-128"/>
              <a:ea typeface="BIZ UDPゴシック" panose="020B0400000000000000" pitchFamily="50" charset="-128"/>
            </a:endParaRPr>
          </a:p>
          <a:p>
            <a:pPr lvl="0" algn="ctr">
              <a:defRPr/>
            </a:pPr>
            <a:r>
              <a:rPr lang="ja-JP" altLang="en-US" sz="800" dirty="0">
                <a:latin typeface="BIZ UDPゴシック" panose="020B0400000000000000" pitchFamily="50" charset="-128"/>
                <a:ea typeface="BIZ UDPゴシック" panose="020B0400000000000000" pitchFamily="50" charset="-128"/>
              </a:rPr>
              <a:t>都道府県競技団体）</a:t>
            </a:r>
            <a:endParaRPr kumimoji="1" lang="en-US" altLang="ja-JP" sz="800" b="0" i="0" u="none" strike="noStrike" kern="1200" cap="none" spc="0" normalizeH="0" baseline="0" noProof="0" dirty="0">
              <a:ln>
                <a:noFill/>
              </a:ln>
              <a:effectLst/>
              <a:uLnTx/>
              <a:uFillTx/>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394311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319661937"/>
              </p:ext>
            </p:extLst>
          </p:nvPr>
        </p:nvGraphicFramePr>
        <p:xfrm>
          <a:off x="116632" y="683567"/>
          <a:ext cx="6624736" cy="6827520"/>
        </p:xfrm>
        <a:graphic>
          <a:graphicData uri="http://schemas.openxmlformats.org/drawingml/2006/table">
            <a:tbl>
              <a:tblPr firstRow="1" bandRow="1">
                <a:tableStyleId>{5940675A-B579-460E-94D1-54222C63F5DA}</a:tableStyleId>
              </a:tblPr>
              <a:tblGrid>
                <a:gridCol w="6624736">
                  <a:extLst>
                    <a:ext uri="{9D8B030D-6E8A-4147-A177-3AD203B41FA5}">
                      <a16:colId xmlns:a16="http://schemas.microsoft.com/office/drawing/2014/main" val="20000"/>
                    </a:ext>
                  </a:extLst>
                </a:gridCol>
              </a:tblGrid>
              <a:tr h="3331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600" b="1">
                          <a:solidFill>
                            <a:schemeClr val="tx1"/>
                          </a:solidFill>
                          <a:latin typeface="BIZ UDPゴシック" panose="020B0400000000000000" pitchFamily="50" charset="-128"/>
                          <a:ea typeface="BIZ UDPゴシック" panose="020B0400000000000000" pitchFamily="50" charset="-128"/>
                        </a:rPr>
                        <a:t>受講申し込み</a:t>
                      </a:r>
                      <a:endParaRPr lang="en-US" altLang="ja-JP" sz="1600" b="1">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10000"/>
                  </a:ext>
                </a:extLst>
              </a:tr>
              <a:tr h="4634340">
                <a:tc>
                  <a:txBody>
                    <a:bodyPr/>
                    <a:lstStyle/>
                    <a:p>
                      <a:r>
                        <a:rPr kumimoji="1" lang="en-US" altLang="ja-JP" sz="1200" b="1" dirty="0">
                          <a:solidFill>
                            <a:schemeClr val="tx1"/>
                          </a:solidFill>
                          <a:latin typeface="BIZ UDPゴシック" panose="020B0400000000000000" pitchFamily="50" charset="-128"/>
                          <a:ea typeface="BIZ UDPゴシック" panose="020B0400000000000000" pitchFamily="50" charset="-128"/>
                        </a:rPr>
                        <a:t>【</a:t>
                      </a:r>
                      <a:r>
                        <a:rPr kumimoji="1" lang="ja-JP" altLang="en-US" sz="1200" b="1" dirty="0">
                          <a:solidFill>
                            <a:schemeClr val="tx1"/>
                          </a:solidFill>
                          <a:latin typeface="BIZ UDPゴシック" panose="020B0400000000000000" pitchFamily="50" charset="-128"/>
                          <a:ea typeface="BIZ UDPゴシック" panose="020B0400000000000000" pitchFamily="50" charset="-128"/>
                        </a:rPr>
                        <a:t>受講条件</a:t>
                      </a:r>
                      <a:r>
                        <a:rPr kumimoji="1" lang="en-US" altLang="ja-JP" sz="1200" b="1" dirty="0">
                          <a:solidFill>
                            <a:schemeClr val="tx1"/>
                          </a:solidFill>
                          <a:latin typeface="BIZ UDPゴシック" panose="020B0400000000000000" pitchFamily="50" charset="-128"/>
                          <a:ea typeface="BIZ UDPゴシック" panose="020B0400000000000000" pitchFamily="50" charset="-128"/>
                        </a:rPr>
                        <a:t>】</a:t>
                      </a:r>
                    </a:p>
                    <a:p>
                      <a:r>
                        <a:rPr lang="ja-JP" altLang="en-US" sz="1200" dirty="0">
                          <a:solidFill>
                            <a:schemeClr val="tx1"/>
                          </a:solidFill>
                          <a:latin typeface="BIZ UDPゴシック" panose="020B0400000000000000" pitchFamily="50" charset="-128"/>
                          <a:ea typeface="BIZ UDPゴシック" panose="020B0400000000000000" pitchFamily="50" charset="-128"/>
                        </a:rPr>
                        <a:t>受講を開始する年の</a:t>
                      </a:r>
                      <a:r>
                        <a:rPr lang="en-US" altLang="ja-JP" sz="1200" dirty="0">
                          <a:solidFill>
                            <a:schemeClr val="tx1"/>
                          </a:solidFill>
                          <a:latin typeface="BIZ UDPゴシック" panose="020B0400000000000000" pitchFamily="50" charset="-128"/>
                          <a:ea typeface="BIZ UDPゴシック" panose="020B0400000000000000" pitchFamily="50" charset="-128"/>
                        </a:rPr>
                        <a:t>4</a:t>
                      </a:r>
                      <a:r>
                        <a:rPr lang="ja-JP" altLang="en-US" sz="1200" dirty="0">
                          <a:solidFill>
                            <a:schemeClr val="tx1"/>
                          </a:solidFill>
                          <a:latin typeface="BIZ UDPゴシック" panose="020B0400000000000000" pitchFamily="50" charset="-128"/>
                          <a:ea typeface="BIZ UDPゴシック" panose="020B0400000000000000" pitchFamily="50" charset="-128"/>
                        </a:rPr>
                        <a:t>月</a:t>
                      </a:r>
                      <a:r>
                        <a:rPr lang="en-US" altLang="ja-JP" sz="1200" dirty="0">
                          <a:solidFill>
                            <a:schemeClr val="tx1"/>
                          </a:solidFill>
                          <a:latin typeface="BIZ UDPゴシック" panose="020B0400000000000000" pitchFamily="50" charset="-128"/>
                          <a:ea typeface="BIZ UDPゴシック" panose="020B0400000000000000" pitchFamily="50" charset="-128"/>
                        </a:rPr>
                        <a:t>1</a:t>
                      </a:r>
                      <a:r>
                        <a:rPr lang="ja-JP" altLang="en-US" sz="1200" dirty="0">
                          <a:solidFill>
                            <a:schemeClr val="tx1"/>
                          </a:solidFill>
                          <a:latin typeface="BIZ UDPゴシック" panose="020B0400000000000000" pitchFamily="50" charset="-128"/>
                          <a:ea typeface="BIZ UDPゴシック" panose="020B0400000000000000" pitchFamily="50" charset="-128"/>
                        </a:rPr>
                        <a:t>日現在、満</a:t>
                      </a:r>
                      <a:r>
                        <a:rPr lang="en-US" altLang="ja-JP" sz="1200" dirty="0">
                          <a:solidFill>
                            <a:schemeClr val="tx1"/>
                          </a:solidFill>
                          <a:latin typeface="BIZ UDPゴシック" panose="020B0400000000000000" pitchFamily="50" charset="-128"/>
                          <a:ea typeface="BIZ UDPゴシック" panose="020B0400000000000000" pitchFamily="50" charset="-128"/>
                        </a:rPr>
                        <a:t>18</a:t>
                      </a:r>
                      <a:r>
                        <a:rPr lang="ja-JP" altLang="en-US" sz="1200" dirty="0">
                          <a:solidFill>
                            <a:schemeClr val="tx1"/>
                          </a:solidFill>
                          <a:latin typeface="BIZ UDPゴシック" panose="020B0400000000000000" pitchFamily="50" charset="-128"/>
                          <a:ea typeface="BIZ UDPゴシック" panose="020B0400000000000000" pitchFamily="50" charset="-128"/>
                        </a:rPr>
                        <a:t>歳以上の者。</a:t>
                      </a:r>
                      <a:endParaRPr lang="en-US" altLang="ja-JP" sz="1200" dirty="0">
                        <a:solidFill>
                          <a:schemeClr val="tx1"/>
                        </a:solidFill>
                        <a:highlight>
                          <a:srgbClr val="FFFF00"/>
                        </a:highlight>
                        <a:latin typeface="BIZ UDPゴシック" panose="020B0400000000000000" pitchFamily="50" charset="-128"/>
                        <a:ea typeface="BIZ UDPゴシック" panose="020B0400000000000000" pitchFamily="50" charset="-128"/>
                      </a:endParaRPr>
                    </a:p>
                    <a:p>
                      <a:r>
                        <a:rPr lang="ja-JP" altLang="en-US" sz="1200" dirty="0">
                          <a:solidFill>
                            <a:schemeClr val="tx1"/>
                          </a:solidFill>
                          <a:latin typeface="BIZ UDPゴシック" panose="020B0400000000000000" pitchFamily="50" charset="-128"/>
                          <a:ea typeface="BIZ UDPゴシック" panose="020B0400000000000000" pitchFamily="50" charset="-128"/>
                        </a:rPr>
                        <a:t>講習会の全日程に参加できる者。</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他の日本スポーツ協会公認スポーツ指導者資格講習会との同時受講はできません。</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r>
                        <a:rPr lang="en-US" altLang="ja-JP" sz="1200" dirty="0">
                          <a:solidFill>
                            <a:schemeClr val="tx1"/>
                          </a:solidFill>
                          <a:latin typeface="BIZ UDPゴシック" panose="020B0400000000000000" pitchFamily="50" charset="-128"/>
                          <a:ea typeface="BIZ UDPゴシック" panose="020B0400000000000000" pitchFamily="50" charset="-128"/>
                        </a:rPr>
                        <a:t>※JAAF</a:t>
                      </a:r>
                      <a:r>
                        <a:rPr lang="ja-JP" altLang="en-US" sz="1200" dirty="0">
                          <a:solidFill>
                            <a:schemeClr val="tx1"/>
                          </a:solidFill>
                          <a:latin typeface="BIZ UDPゴシック" panose="020B0400000000000000" pitchFamily="50" charset="-128"/>
                          <a:ea typeface="BIZ UDPゴシック" panose="020B0400000000000000" pitchFamily="50" charset="-128"/>
                        </a:rPr>
                        <a:t>公認コーチ資格</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スタートコーチ・ジュニアコーチ・公認コーチ</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の保有者または、失効者</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未受講・未更新</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で資格の復活を希望する者も「再研修」として受講することができます。     </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r>
                        <a:rPr lang="ja-JP" altLang="en-US" sz="1200" dirty="0">
                          <a:solidFill>
                            <a:schemeClr val="tx1"/>
                          </a:solidFill>
                          <a:latin typeface="BIZ UDPゴシック" panose="020B0400000000000000" pitchFamily="50" charset="-128"/>
                          <a:ea typeface="BIZ UDPゴシック" panose="020B0400000000000000" pitchFamily="50" charset="-128"/>
                        </a:rPr>
                        <a:t>ただし、資格更新の為の研修には該当しません。 </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endParaRPr lang="en-US" altLang="ja-JP" sz="1200" dirty="0">
                        <a:solidFill>
                          <a:schemeClr val="tx1"/>
                        </a:solidFill>
                        <a:latin typeface="BIZ UDPゴシック" panose="020B0400000000000000" pitchFamily="50" charset="-128"/>
                        <a:ea typeface="BIZ UDPゴシック" panose="020B0400000000000000" pitchFamily="50" charset="-128"/>
                      </a:endParaRPr>
                    </a:p>
                    <a:p>
                      <a:r>
                        <a:rPr lang="en-US" altLang="ja-JP" sz="1200" b="1" dirty="0">
                          <a:solidFill>
                            <a:schemeClr val="tx1"/>
                          </a:solidFill>
                          <a:latin typeface="BIZ UDPゴシック" panose="020B0400000000000000" pitchFamily="50" charset="-128"/>
                          <a:ea typeface="BIZ UDPゴシック" panose="020B0400000000000000" pitchFamily="50" charset="-128"/>
                        </a:rPr>
                        <a:t>【</a:t>
                      </a:r>
                      <a:r>
                        <a:rPr lang="ja-JP" altLang="en-US" sz="1200" b="1" dirty="0">
                          <a:solidFill>
                            <a:schemeClr val="tx1"/>
                          </a:solidFill>
                          <a:latin typeface="BIZ UDPゴシック" panose="020B0400000000000000" pitchFamily="50" charset="-128"/>
                          <a:ea typeface="BIZ UDPゴシック" panose="020B0400000000000000" pitchFamily="50" charset="-128"/>
                        </a:rPr>
                        <a:t>申し込み期間</a:t>
                      </a:r>
                      <a:r>
                        <a:rPr lang="en-US" altLang="ja-JP" sz="1200" b="1" dirty="0">
                          <a:solidFill>
                            <a:schemeClr val="tx1"/>
                          </a:solidFill>
                          <a:latin typeface="BIZ UDPゴシック" panose="020B0400000000000000" pitchFamily="50" charset="-128"/>
                          <a:ea typeface="BIZ UDPゴシック" panose="020B04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1" dirty="0">
                          <a:solidFill>
                            <a:schemeClr val="tx1"/>
                          </a:solidFill>
                          <a:latin typeface="BIZ UDPゴシック" panose="020B0400000000000000" pitchFamily="50" charset="-128"/>
                          <a:ea typeface="BIZ UDPゴシック" panose="020B0400000000000000" pitchFamily="50" charset="-128"/>
                        </a:rPr>
                        <a:t>①一次手続き：開催</a:t>
                      </a:r>
                      <a:r>
                        <a:rPr lang="en-US" altLang="ja-JP" sz="1200" b="1" dirty="0">
                          <a:solidFill>
                            <a:schemeClr val="tx1"/>
                          </a:solidFill>
                          <a:latin typeface="BIZ UDPゴシック" panose="020B0400000000000000" pitchFamily="50" charset="-128"/>
                          <a:ea typeface="BIZ UDPゴシック" panose="020B0400000000000000" pitchFamily="50" charset="-128"/>
                        </a:rPr>
                        <a:t>(</a:t>
                      </a:r>
                      <a:r>
                        <a:rPr lang="ja-JP" altLang="en-US" sz="1200" b="1" dirty="0">
                          <a:solidFill>
                            <a:schemeClr val="tx1"/>
                          </a:solidFill>
                          <a:latin typeface="BIZ UDPゴシック" panose="020B0400000000000000" pitchFamily="50" charset="-128"/>
                          <a:ea typeface="BIZ UDPゴシック" panose="020B0400000000000000" pitchFamily="50" charset="-128"/>
                        </a:rPr>
                        <a:t>都道府県</a:t>
                      </a:r>
                      <a:r>
                        <a:rPr lang="en-US" altLang="ja-JP" sz="1200" b="1" dirty="0">
                          <a:solidFill>
                            <a:schemeClr val="tx1"/>
                          </a:solidFill>
                          <a:latin typeface="BIZ UDPゴシック" panose="020B0400000000000000" pitchFamily="50" charset="-128"/>
                          <a:ea typeface="BIZ UDPゴシック" panose="020B0400000000000000" pitchFamily="50" charset="-128"/>
                        </a:rPr>
                        <a:t>)</a:t>
                      </a:r>
                      <a:r>
                        <a:rPr lang="ja-JP" altLang="en-US" sz="1200" b="1" dirty="0">
                          <a:solidFill>
                            <a:schemeClr val="tx1"/>
                          </a:solidFill>
                          <a:latin typeface="BIZ UDPゴシック" panose="020B0400000000000000" pitchFamily="50" charset="-128"/>
                          <a:ea typeface="BIZ UDPゴシック" panose="020B0400000000000000" pitchFamily="50" charset="-128"/>
                        </a:rPr>
                        <a:t>陸上競技協会</a:t>
                      </a:r>
                      <a:r>
                        <a:rPr lang="en-US" altLang="ja-JP" sz="1200" b="1" dirty="0">
                          <a:solidFill>
                            <a:schemeClr val="tx1"/>
                          </a:solidFill>
                          <a:latin typeface="BIZ UDPゴシック" panose="020B0400000000000000" pitchFamily="50" charset="-128"/>
                          <a:ea typeface="BIZ UDPゴシック" panose="020B0400000000000000" pitchFamily="50" charset="-128"/>
                        </a:rPr>
                        <a:t>(</a:t>
                      </a:r>
                      <a:r>
                        <a:rPr lang="ja-JP" altLang="en-US" sz="1200" b="1" dirty="0">
                          <a:solidFill>
                            <a:schemeClr val="tx1"/>
                          </a:solidFill>
                          <a:latin typeface="BIZ UDPゴシック" panose="020B0400000000000000" pitchFamily="50" charset="-128"/>
                          <a:ea typeface="BIZ UDPゴシック" panose="020B0400000000000000" pitchFamily="50" charset="-128"/>
                        </a:rPr>
                        <a:t>陸協</a:t>
                      </a:r>
                      <a:r>
                        <a:rPr lang="en-US" altLang="ja-JP" sz="1200" b="1" dirty="0">
                          <a:solidFill>
                            <a:schemeClr val="tx1"/>
                          </a:solidFill>
                          <a:latin typeface="BIZ UDPゴシック" panose="020B0400000000000000" pitchFamily="50" charset="-128"/>
                          <a:ea typeface="BIZ UDPゴシック" panose="020B0400000000000000" pitchFamily="50" charset="-128"/>
                        </a:rPr>
                        <a:t>)</a:t>
                      </a:r>
                      <a:r>
                        <a:rPr lang="ja-JP" altLang="en-US" sz="1200" b="1" dirty="0">
                          <a:solidFill>
                            <a:schemeClr val="tx1"/>
                          </a:solidFill>
                          <a:latin typeface="BIZ UDPゴシック" panose="020B0400000000000000" pitchFamily="50" charset="-128"/>
                          <a:ea typeface="BIZ UDPゴシック" panose="020B0400000000000000" pitchFamily="50" charset="-128"/>
                        </a:rPr>
                        <a:t>へお問い合わせください。</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1" dirty="0">
                          <a:solidFill>
                            <a:schemeClr val="tx1"/>
                          </a:solidFill>
                          <a:latin typeface="BIZ UDPゴシック" panose="020B0400000000000000" pitchFamily="50" charset="-128"/>
                          <a:ea typeface="BIZ UDPゴシック" panose="020B0400000000000000" pitchFamily="50" charset="-128"/>
                        </a:rPr>
                        <a:t>②二次手続き：開催陸協が定める期日まで</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b="1" dirty="0">
                          <a:solidFill>
                            <a:schemeClr val="tx1"/>
                          </a:solidFill>
                          <a:latin typeface="BIZ UDPゴシック" panose="020B0400000000000000" pitchFamily="50" charset="-128"/>
                          <a:ea typeface="BIZ UDPゴシック" panose="020B0400000000000000" pitchFamily="50" charset="-128"/>
                        </a:rPr>
                        <a:t>※</a:t>
                      </a:r>
                      <a:r>
                        <a:rPr lang="ja-JP" altLang="en-US" sz="1200" b="1" dirty="0">
                          <a:solidFill>
                            <a:schemeClr val="tx1"/>
                          </a:solidFill>
                          <a:latin typeface="BIZ UDPゴシック" panose="020B0400000000000000" pitchFamily="50" charset="-128"/>
                          <a:ea typeface="BIZ UDPゴシック" panose="020B0400000000000000" pitchFamily="50" charset="-128"/>
                        </a:rPr>
                        <a:t>開催陸協が作成する開催要項をご確認ください。</a:t>
                      </a:r>
                      <a:endParaRPr lang="en-US" altLang="ja-JP" sz="1200" b="1" dirty="0">
                        <a:solidFill>
                          <a:schemeClr val="tx1"/>
                        </a:solidFill>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1" dirty="0">
                        <a:solidFill>
                          <a:schemeClr val="tx1"/>
                        </a:solidFill>
                        <a:latin typeface="BIZ UDPゴシック" panose="020B0400000000000000" pitchFamily="50" charset="-128"/>
                        <a:ea typeface="BIZ UDPゴシック" panose="020B0400000000000000" pitchFamily="50" charset="-128"/>
                      </a:endParaRPr>
                    </a:p>
                    <a:p>
                      <a:r>
                        <a:rPr lang="en-US" altLang="ja-JP" sz="1200" b="1" dirty="0">
                          <a:solidFill>
                            <a:schemeClr val="tx1"/>
                          </a:solidFill>
                          <a:latin typeface="BIZ UDPゴシック" panose="020B0400000000000000" pitchFamily="50" charset="-128"/>
                          <a:ea typeface="BIZ UDPゴシック" panose="020B0400000000000000" pitchFamily="50" charset="-128"/>
                        </a:rPr>
                        <a:t>【</a:t>
                      </a:r>
                      <a:r>
                        <a:rPr lang="ja-JP" altLang="en-US" sz="1200" b="1" dirty="0">
                          <a:solidFill>
                            <a:schemeClr val="tx1"/>
                          </a:solidFill>
                          <a:latin typeface="BIZ UDPゴシック" panose="020B0400000000000000" pitchFamily="50" charset="-128"/>
                          <a:ea typeface="BIZ UDPゴシック" panose="020B0400000000000000" pitchFamily="50" charset="-128"/>
                        </a:rPr>
                        <a:t>申し込み方法</a:t>
                      </a:r>
                      <a:r>
                        <a:rPr lang="en-US" altLang="ja-JP" sz="1200" b="1" dirty="0">
                          <a:solidFill>
                            <a:schemeClr val="tx1"/>
                          </a:solidFill>
                          <a:latin typeface="BIZ UDPゴシック" panose="020B0400000000000000" pitchFamily="50" charset="-128"/>
                          <a:ea typeface="BIZ UDPゴシック" panose="020B0400000000000000" pitchFamily="50" charset="-128"/>
                        </a:rPr>
                        <a:t>】</a:t>
                      </a:r>
                    </a:p>
                    <a:p>
                      <a:r>
                        <a:rPr lang="ja-JP" altLang="en-US" sz="1200" b="1" dirty="0">
                          <a:solidFill>
                            <a:schemeClr val="tx1"/>
                          </a:solidFill>
                          <a:latin typeface="BIZ UDPゴシック" panose="020B0400000000000000" pitchFamily="50" charset="-128"/>
                          <a:ea typeface="BIZ UDPゴシック" panose="020B0400000000000000" pitchFamily="50" charset="-128"/>
                        </a:rPr>
                        <a:t>①一次手続き：開催陸協へお申込みいただき、受講料の支払いを行ってください。</a:t>
                      </a:r>
                    </a:p>
                    <a:p>
                      <a:r>
                        <a:rPr lang="ja-JP" altLang="en-US" sz="1200" b="1" dirty="0">
                          <a:solidFill>
                            <a:schemeClr val="tx1"/>
                          </a:solidFill>
                          <a:latin typeface="BIZ UDPゴシック" panose="020B0400000000000000" pitchFamily="50" charset="-128"/>
                          <a:ea typeface="BIZ UDPゴシック" panose="020B0400000000000000" pitchFamily="50" charset="-128"/>
                        </a:rPr>
                        <a:t>②二次手続き：一次申し込みが完了した方に開催陸協より、二次手続きに関する案内がされま</a:t>
                      </a:r>
                    </a:p>
                    <a:p>
                      <a:r>
                        <a:rPr lang="ja-JP" altLang="en-US" sz="1200" b="1" dirty="0">
                          <a:solidFill>
                            <a:schemeClr val="tx1"/>
                          </a:solidFill>
                          <a:latin typeface="BIZ UDPゴシック" panose="020B0400000000000000" pitchFamily="50" charset="-128"/>
                          <a:ea typeface="BIZ UDPゴシック" panose="020B0400000000000000" pitchFamily="50" charset="-128"/>
                        </a:rPr>
                        <a:t>す。その案内に従い、日本スポーツ協会の指導者マイページから申し込みを行ってください。</a:t>
                      </a:r>
                    </a:p>
                    <a:p>
                      <a:r>
                        <a:rPr lang="en-US" altLang="ja-JP" sz="1200" b="1" dirty="0">
                          <a:solidFill>
                            <a:schemeClr val="tx1"/>
                          </a:solidFill>
                          <a:latin typeface="BIZ UDPゴシック" panose="020B0400000000000000" pitchFamily="50" charset="-128"/>
                          <a:ea typeface="BIZ UDPゴシック" panose="020B0400000000000000" pitchFamily="50" charset="-128"/>
                        </a:rPr>
                        <a:t>※</a:t>
                      </a:r>
                      <a:r>
                        <a:rPr lang="ja-JP" altLang="en-US" sz="1200" b="1" dirty="0">
                          <a:solidFill>
                            <a:schemeClr val="tx1"/>
                          </a:solidFill>
                          <a:latin typeface="BIZ UDPゴシック" panose="020B0400000000000000" pitchFamily="50" charset="-128"/>
                          <a:ea typeface="BIZ UDPゴシック" panose="020B0400000000000000" pitchFamily="50" charset="-128"/>
                        </a:rPr>
                        <a:t>日本スポーツ協会の指導者マイページへの登録をした上で二次手続きに進んでください。</a:t>
                      </a:r>
                    </a:p>
                    <a:p>
                      <a:r>
                        <a:rPr lang="en-US" altLang="ja-JP" sz="1200" b="1" dirty="0">
                          <a:solidFill>
                            <a:schemeClr val="tx1"/>
                          </a:solidFill>
                          <a:latin typeface="BIZ UDPゴシック" panose="020B0400000000000000" pitchFamily="50" charset="-128"/>
                          <a:ea typeface="BIZ UDPゴシック" panose="020B0400000000000000" pitchFamily="50" charset="-128"/>
                        </a:rPr>
                        <a:t>※</a:t>
                      </a:r>
                      <a:r>
                        <a:rPr lang="ja-JP" altLang="en-US" sz="1200" b="1" dirty="0">
                          <a:solidFill>
                            <a:schemeClr val="tx1"/>
                          </a:solidFill>
                          <a:latin typeface="BIZ UDPゴシック" panose="020B0400000000000000" pitchFamily="50" charset="-128"/>
                          <a:ea typeface="BIZ UDPゴシック" panose="020B0400000000000000" pitchFamily="50" charset="-128"/>
                        </a:rPr>
                        <a:t>必ず一次手続きを行ってからお申込みください。</a:t>
                      </a:r>
                      <a:endParaRPr lang="en-US" altLang="ja-JP" sz="1200" b="1" dirty="0">
                        <a:solidFill>
                          <a:schemeClr val="tx1"/>
                        </a:solidFill>
                        <a:highlight>
                          <a:srgbClr val="FFFF00"/>
                        </a:highlight>
                        <a:latin typeface="BIZ UDPゴシック" panose="020B0400000000000000" pitchFamily="50" charset="-128"/>
                        <a:ea typeface="BIZ UDPゴシック" panose="020B0400000000000000" pitchFamily="50" charset="-128"/>
                      </a:endParaRPr>
                    </a:p>
                    <a:p>
                      <a:endParaRPr lang="en-US" altLang="ja-JP" sz="1200" b="1" dirty="0">
                        <a:solidFill>
                          <a:srgbClr val="FF0000"/>
                        </a:solidFill>
                        <a:latin typeface="BIZ UDPゴシック" panose="020B0400000000000000" pitchFamily="50" charset="-128"/>
                        <a:ea typeface="BIZ UDPゴシック" panose="020B0400000000000000" pitchFamily="50" charset="-128"/>
                      </a:endParaRPr>
                    </a:p>
                    <a:p>
                      <a:endParaRPr lang="en-US" altLang="ja-JP" sz="1200" b="1" dirty="0">
                        <a:solidFill>
                          <a:srgbClr val="FF0000"/>
                        </a:solidFill>
                        <a:latin typeface="BIZ UDPゴシック" panose="020B0400000000000000" pitchFamily="50" charset="-128"/>
                        <a:ea typeface="BIZ UDPゴシック" panose="020B0400000000000000" pitchFamily="50" charset="-128"/>
                      </a:endParaRPr>
                    </a:p>
                    <a:p>
                      <a:endParaRPr lang="en-US" altLang="ja-JP" sz="1200" b="1" dirty="0">
                        <a:solidFill>
                          <a:srgbClr val="FF0000"/>
                        </a:solidFill>
                        <a:latin typeface="BIZ UDPゴシック" panose="020B0400000000000000" pitchFamily="50" charset="-128"/>
                        <a:ea typeface="BIZ UDPゴシック" panose="020B0400000000000000" pitchFamily="50" charset="-128"/>
                      </a:endParaRPr>
                    </a:p>
                    <a:p>
                      <a:endParaRPr lang="en-US" altLang="ja-JP" sz="1200" b="1" dirty="0">
                        <a:solidFill>
                          <a:srgbClr val="FF0000"/>
                        </a:solidFill>
                        <a:latin typeface="BIZ UDPゴシック" panose="020B0400000000000000" pitchFamily="50" charset="-128"/>
                        <a:ea typeface="BIZ UDPゴシック" panose="020B0400000000000000" pitchFamily="50" charset="-128"/>
                      </a:endParaRPr>
                    </a:p>
                    <a:p>
                      <a:endParaRPr kumimoji="1" lang="en-US" altLang="ja-JP" sz="1200" dirty="0">
                        <a:solidFill>
                          <a:srgbClr val="FF0000"/>
                        </a:solidFill>
                        <a:latin typeface="BIZ UDPゴシック" panose="020B0400000000000000" pitchFamily="50" charset="-128"/>
                        <a:ea typeface="BIZ UDPゴシック" panose="020B0400000000000000" pitchFamily="50" charset="-128"/>
                      </a:endParaRPr>
                    </a:p>
                    <a:p>
                      <a:endParaRPr kumimoji="1" lang="en-US" altLang="ja-JP" sz="1200" dirty="0">
                        <a:solidFill>
                          <a:srgbClr val="FF0000"/>
                        </a:solidFill>
                        <a:latin typeface="BIZ UDPゴシック" panose="020B0400000000000000" pitchFamily="50" charset="-128"/>
                        <a:ea typeface="BIZ UDPゴシック" panose="020B0400000000000000" pitchFamily="50" charset="-128"/>
                      </a:endParaRPr>
                    </a:p>
                    <a:p>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a:p>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a:p>
                      <a:endParaRPr kumimoji="1" lang="en-US" altLang="ja-JP" sz="1200" b="1" dirty="0">
                        <a:solidFill>
                          <a:schemeClr val="tx1"/>
                        </a:solidFill>
                        <a:latin typeface="BIZ UDPゴシック" panose="020B0400000000000000" pitchFamily="50" charset="-128"/>
                        <a:ea typeface="BIZ UDPゴシック" panose="020B0400000000000000" pitchFamily="50" charset="-128"/>
                      </a:endParaRPr>
                    </a:p>
                    <a:p>
                      <a:endParaRPr kumimoji="1" lang="en-US" altLang="ja-JP" sz="1200" b="1" dirty="0">
                        <a:solidFill>
                          <a:schemeClr val="tx1"/>
                        </a:solidFill>
                        <a:latin typeface="BIZ UDPゴシック" panose="020B0400000000000000" pitchFamily="50" charset="-128"/>
                        <a:ea typeface="BIZ UDPゴシック" panose="020B0400000000000000" pitchFamily="50" charset="-128"/>
                      </a:endParaRPr>
                    </a:p>
                    <a:p>
                      <a:r>
                        <a:rPr kumimoji="1" lang="en-US" altLang="ja-JP" sz="1200" b="1" dirty="0">
                          <a:solidFill>
                            <a:schemeClr val="tx1"/>
                          </a:solidFill>
                          <a:latin typeface="BIZ UDPゴシック" panose="020B0400000000000000" pitchFamily="50" charset="-128"/>
                          <a:ea typeface="BIZ UDPゴシック" panose="020B0400000000000000" pitchFamily="50" charset="-128"/>
                        </a:rPr>
                        <a:t>【</a:t>
                      </a:r>
                      <a:r>
                        <a:rPr kumimoji="1" lang="ja-JP" altLang="en-US" sz="1200" b="1" dirty="0">
                          <a:solidFill>
                            <a:schemeClr val="tx1"/>
                          </a:solidFill>
                          <a:latin typeface="BIZ UDPゴシック" panose="020B0400000000000000" pitchFamily="50" charset="-128"/>
                          <a:ea typeface="BIZ UDPゴシック" panose="020B0400000000000000" pitchFamily="50" charset="-128"/>
                        </a:rPr>
                        <a:t>受講料</a:t>
                      </a:r>
                      <a:r>
                        <a:rPr kumimoji="1" lang="en-US" altLang="ja-JP" sz="1200" b="1" dirty="0">
                          <a:solidFill>
                            <a:schemeClr val="tx1"/>
                          </a:solidFill>
                          <a:latin typeface="BIZ UDPゴシック" panose="020B0400000000000000" pitchFamily="50" charset="-128"/>
                          <a:ea typeface="BIZ UDPゴシック" panose="020B0400000000000000" pitchFamily="50" charset="-128"/>
                        </a:rPr>
                        <a:t>】</a:t>
                      </a:r>
                      <a:endParaRPr kumimoji="1" lang="en-US" altLang="ja-JP" sz="1200" dirty="0">
                        <a:solidFill>
                          <a:schemeClr val="tx1"/>
                        </a:solidFill>
                        <a:highlight>
                          <a:srgbClr val="FFFF00"/>
                        </a:highlight>
                        <a:latin typeface="BIZ UDPゴシック" panose="020B0400000000000000" pitchFamily="50" charset="-128"/>
                        <a:ea typeface="BIZ UDPゴシック" panose="020B0400000000000000" pitchFamily="50" charset="-128"/>
                      </a:endParaRPr>
                    </a:p>
                    <a:p>
                      <a:r>
                        <a:rPr kumimoji="1" lang="en-US" altLang="ja-JP" sz="1200" dirty="0">
                          <a:solidFill>
                            <a:schemeClr val="tx1"/>
                          </a:solidFill>
                          <a:latin typeface="BIZ UDPゴシック" panose="020B0400000000000000" pitchFamily="50" charset="-128"/>
                          <a:ea typeface="BIZ UDPゴシック" panose="020B0400000000000000" pitchFamily="50" charset="-128"/>
                        </a:rPr>
                        <a:t>13,200‐</a:t>
                      </a:r>
                      <a:r>
                        <a:rPr kumimoji="1" lang="ja-JP" altLang="en-US" sz="1200" dirty="0">
                          <a:solidFill>
                            <a:schemeClr val="tx1"/>
                          </a:solidFill>
                          <a:latin typeface="BIZ UDPゴシック" panose="020B0400000000000000" pitchFamily="50" charset="-128"/>
                          <a:ea typeface="BIZ UDPゴシック" panose="020B0400000000000000" pitchFamily="50" charset="-128"/>
                        </a:rPr>
                        <a:t>（税込）</a:t>
                      </a:r>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a:p>
                      <a:r>
                        <a:rPr kumimoji="1" lang="en-US" altLang="ja-JP" sz="1200" dirty="0">
                          <a:solidFill>
                            <a:schemeClr val="tx1"/>
                          </a:solidFill>
                          <a:latin typeface="BIZ UDPゴシック" panose="020B0400000000000000" pitchFamily="50" charset="-128"/>
                          <a:ea typeface="BIZ UDPゴシック" panose="020B0400000000000000" pitchFamily="50" charset="-128"/>
                        </a:rPr>
                        <a:t>※</a:t>
                      </a:r>
                      <a:r>
                        <a:rPr kumimoji="1" lang="ja-JP" altLang="en-US" sz="1200" dirty="0">
                          <a:solidFill>
                            <a:schemeClr val="tx1"/>
                          </a:solidFill>
                          <a:latin typeface="BIZ UDPゴシック" panose="020B0400000000000000" pitchFamily="50" charset="-128"/>
                          <a:ea typeface="BIZ UDPゴシック" panose="020B0400000000000000" pitchFamily="50" charset="-128"/>
                        </a:rPr>
                        <a:t>別途リファレンスブック代が必要となります。</a:t>
                      </a:r>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a:p>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a:p>
                      <a:r>
                        <a:rPr kumimoji="1" lang="ja-JP" altLang="en-US" sz="1200" dirty="0">
                          <a:solidFill>
                            <a:schemeClr val="tx1"/>
                          </a:solidFill>
                          <a:latin typeface="BIZ UDPゴシック" panose="020B0400000000000000" pitchFamily="50" charset="-128"/>
                          <a:ea typeface="BIZ UDPゴシック" panose="020B0400000000000000" pitchFamily="50" charset="-128"/>
                        </a:rPr>
                        <a:t>リファレンスブック代（送料込）：</a:t>
                      </a:r>
                      <a:r>
                        <a:rPr kumimoji="1" lang="en-US" altLang="ja-JP" sz="1200" dirty="0">
                          <a:solidFill>
                            <a:schemeClr val="tx1"/>
                          </a:solidFill>
                          <a:latin typeface="BIZ UDPゴシック" panose="020B0400000000000000" pitchFamily="50" charset="-128"/>
                          <a:ea typeface="BIZ UDPゴシック" panose="020B0400000000000000" pitchFamily="50" charset="-128"/>
                        </a:rPr>
                        <a:t>2,200</a:t>
                      </a:r>
                      <a:r>
                        <a:rPr kumimoji="1" lang="ja-JP" altLang="en-US" sz="1200" dirty="0">
                          <a:solidFill>
                            <a:schemeClr val="tx1"/>
                          </a:solidFill>
                          <a:latin typeface="BIZ UDPゴシック" panose="020B0400000000000000" pitchFamily="50" charset="-128"/>
                          <a:ea typeface="BIZ UDPゴシック" panose="020B0400000000000000" pitchFamily="50" charset="-128"/>
                        </a:rPr>
                        <a:t>円（税込）</a:t>
                      </a:r>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a:p>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9" name="Text Box 10"/>
          <p:cNvSpPr txBox="1">
            <a:spLocks noChangeArrowheads="1"/>
          </p:cNvSpPr>
          <p:nvPr/>
        </p:nvSpPr>
        <p:spPr bwMode="auto">
          <a:xfrm>
            <a:off x="762000" y="106196"/>
            <a:ext cx="5334000" cy="400110"/>
          </a:xfrm>
          <a:prstGeom prst="rect">
            <a:avLst/>
          </a:prstGeom>
          <a:noFill/>
          <a:ln w="9525">
            <a:noFill/>
            <a:miter lim="800000"/>
            <a:headEnd/>
            <a:tailEnd/>
          </a:ln>
        </p:spPr>
        <p:txBody>
          <a:bodyPr wrap="square" anchor="ctr" anchorCtr="0">
            <a:spAutoFit/>
          </a:bodyPr>
          <a:lstStyle/>
          <a:p>
            <a:pPr algn="ctr">
              <a:spcBef>
                <a:spcPct val="50000"/>
              </a:spcBef>
            </a:pPr>
            <a:r>
              <a:rPr lang="ja-JP" altLang="en-US" sz="2000" b="1">
                <a:latin typeface="BIZ UDPゴシック" panose="020B0400000000000000" pitchFamily="50" charset="-128"/>
                <a:ea typeface="BIZ UDPゴシック" panose="020B0400000000000000" pitchFamily="50" charset="-128"/>
              </a:rPr>
              <a:t>受講の申し込みから資格認定まで</a:t>
            </a:r>
            <a:endParaRPr lang="en-US" altLang="ja-JP" sz="1400" b="1">
              <a:latin typeface="BIZ UDPゴシック" panose="020B0400000000000000" pitchFamily="50" charset="-128"/>
              <a:ea typeface="BIZ UDPゴシック" panose="020B0400000000000000" pitchFamily="50" charset="-128"/>
            </a:endParaRPr>
          </a:p>
        </p:txBody>
      </p:sp>
      <p:grpSp>
        <p:nvGrpSpPr>
          <p:cNvPr id="2" name="グループ化 1">
            <a:extLst>
              <a:ext uri="{FF2B5EF4-FFF2-40B4-BE49-F238E27FC236}">
                <a16:creationId xmlns:a16="http://schemas.microsoft.com/office/drawing/2014/main" id="{355A8273-3C93-431C-98A8-BC962D7D6E25}"/>
              </a:ext>
            </a:extLst>
          </p:cNvPr>
          <p:cNvGrpSpPr/>
          <p:nvPr/>
        </p:nvGrpSpPr>
        <p:grpSpPr>
          <a:xfrm>
            <a:off x="260648" y="5163600"/>
            <a:ext cx="6144186" cy="1224136"/>
            <a:chOff x="501668" y="2980865"/>
            <a:chExt cx="5951667" cy="941398"/>
          </a:xfrm>
        </p:grpSpPr>
        <p:sp>
          <p:nvSpPr>
            <p:cNvPr id="10" name="正方形/長方形 9"/>
            <p:cNvSpPr/>
            <p:nvPr/>
          </p:nvSpPr>
          <p:spPr>
            <a:xfrm>
              <a:off x="1457984" y="2980865"/>
              <a:ext cx="4995351" cy="9413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1050" dirty="0">
                  <a:solidFill>
                    <a:schemeClr val="tx1"/>
                  </a:solidFill>
                  <a:latin typeface="BIZ UDPゴシック" panose="020B0400000000000000" pitchFamily="50" charset="-128"/>
                  <a:ea typeface="BIZ UDPゴシック" panose="020B0400000000000000" pitchFamily="50" charset="-128"/>
                </a:rPr>
                <a:t>指導者マイページからの申し込み</a:t>
              </a:r>
              <a:endParaRPr kumimoji="1" lang="en-US" altLang="ja-JP" sz="1100" dirty="0">
                <a:solidFill>
                  <a:schemeClr val="tx1"/>
                </a:solidFill>
                <a:latin typeface="BIZ UDPゴシック" panose="020B0400000000000000" pitchFamily="50" charset="-128"/>
                <a:ea typeface="BIZ UDPゴシック" panose="020B0400000000000000" pitchFamily="50" charset="-128"/>
              </a:endParaRPr>
            </a:p>
            <a:p>
              <a:r>
                <a:rPr lang="ja-JP" altLang="en-US" sz="1100" dirty="0">
                  <a:solidFill>
                    <a:schemeClr val="tx1"/>
                  </a:solidFill>
                  <a:latin typeface="BIZ UDPゴシック" panose="020B0400000000000000" pitchFamily="50" charset="-128"/>
                  <a:ea typeface="BIZ UDPゴシック" panose="020B0400000000000000" pitchFamily="50" charset="-128"/>
                </a:rPr>
                <a:t>アカウント登録・ログインを行い、実施団体が定める期日までにお申し込みください。（詳細は「指導者マイページ利用マニュアル」のページをご覧ください）</a:t>
              </a:r>
              <a:endParaRPr lang="en-US" altLang="ja-JP" sz="1100" dirty="0">
                <a:solidFill>
                  <a:schemeClr val="tx1"/>
                </a:solidFill>
                <a:latin typeface="BIZ UDPゴシック" panose="020B0400000000000000" pitchFamily="50" charset="-128"/>
                <a:ea typeface="BIZ UDPゴシック" panose="020B0400000000000000" pitchFamily="50" charset="-128"/>
              </a:endParaRPr>
            </a:p>
            <a:p>
              <a:pPr marL="171450" indent="-171450">
                <a:buFont typeface="ＭＳ Ｐ明朝" panose="02020600040205080304" pitchFamily="18" charset="-128"/>
                <a:buChar char="※"/>
              </a:pPr>
              <a:r>
                <a:rPr lang="ja-JP" altLang="en-US" sz="1100" dirty="0">
                  <a:solidFill>
                    <a:schemeClr val="tx1"/>
                  </a:solidFill>
                  <a:latin typeface="BIZ UDPゴシック" panose="020B0400000000000000" pitchFamily="50" charset="-128"/>
                  <a:ea typeface="BIZ UDPゴシック"/>
                </a:rPr>
                <a:t>申し込みにあたって必要となる「認証コード」は</a:t>
              </a:r>
              <a:r>
                <a:rPr lang="en-US" altLang="ja-JP" sz="1100" dirty="0">
                  <a:solidFill>
                    <a:schemeClr val="tx1"/>
                  </a:solidFill>
                  <a:highlight>
                    <a:srgbClr val="00FF00"/>
                  </a:highlight>
                  <a:latin typeface="BIZ UDPゴシック" panose="020B0400000000000000" pitchFamily="50" charset="-128"/>
                  <a:ea typeface="BIZ UDPゴシック"/>
                </a:rPr>
                <a:t>『</a:t>
              </a:r>
              <a:r>
                <a:rPr lang="ja-JP" altLang="en-US" sz="1100" dirty="0">
                  <a:solidFill>
                    <a:schemeClr val="tx1"/>
                  </a:solidFill>
                  <a:highlight>
                    <a:srgbClr val="00FF00"/>
                  </a:highlight>
                  <a:latin typeface="BIZ UDPゴシック" panose="020B0400000000000000" pitchFamily="50" charset="-128"/>
                  <a:ea typeface="BIZ UDPゴシック"/>
                </a:rPr>
                <a:t>開催（都道府県）陸上競技協会にて入力</a:t>
              </a:r>
              <a:r>
                <a:rPr lang="en-US" altLang="ja-JP" sz="1100" dirty="0">
                  <a:solidFill>
                    <a:schemeClr val="tx1"/>
                  </a:solidFill>
                  <a:highlight>
                    <a:srgbClr val="00FF00"/>
                  </a:highlight>
                  <a:latin typeface="BIZ UDPゴシック" panose="020B0400000000000000" pitchFamily="50" charset="-128"/>
                  <a:ea typeface="BIZ UDPゴシック"/>
                </a:rPr>
                <a:t>』</a:t>
              </a:r>
              <a:r>
                <a:rPr lang="ja-JP" altLang="en-US" sz="1100" dirty="0">
                  <a:solidFill>
                    <a:schemeClr val="tx1"/>
                  </a:solidFill>
                  <a:latin typeface="BIZ UDPゴシック" panose="020B0400000000000000" pitchFamily="50" charset="-128"/>
                  <a:ea typeface="BIZ UDPゴシック"/>
                </a:rPr>
                <a:t>です。</a:t>
              </a:r>
              <a:endParaRPr lang="en-US" altLang="ja-JP" sz="1100" dirty="0">
                <a:solidFill>
                  <a:schemeClr val="tx1"/>
                </a:solidFill>
                <a:latin typeface="BIZ UDPゴシック" panose="020B0400000000000000" pitchFamily="50" charset="-128"/>
                <a:ea typeface="BIZ UDPゴシック"/>
              </a:endParaRPr>
            </a:p>
            <a:p>
              <a:pPr marL="171450" indent="-171450">
                <a:buFont typeface="ＭＳ Ｐ明朝" panose="02020600040205080304" pitchFamily="18" charset="-128"/>
                <a:buChar char="※"/>
              </a:pPr>
              <a:r>
                <a:rPr kumimoji="1" lang="ja-JP" altLang="en-US" sz="1100" dirty="0">
                  <a:solidFill>
                    <a:schemeClr val="tx1"/>
                  </a:solidFill>
                  <a:latin typeface="BIZ UDPゴシック" panose="020B0400000000000000" pitchFamily="50" charset="-128"/>
                  <a:ea typeface="BIZ UDPゴシック" panose="020B0400000000000000" pitchFamily="50" charset="-128"/>
                </a:rPr>
                <a:t>講習会の詳細については開催都道府県陸上競技協会または、日本陸連にお問い合わせください。</a:t>
              </a:r>
              <a:endParaRPr kumimoji="1" lang="en-US" altLang="ja-JP" sz="1100" dirty="0">
                <a:solidFill>
                  <a:schemeClr val="tx1"/>
                </a:solidFill>
                <a:latin typeface="BIZ UDPゴシック" panose="020B0400000000000000" pitchFamily="50" charset="-128"/>
                <a:ea typeface="BIZ UDPゴシック" panose="020B0400000000000000" pitchFamily="50" charset="-128"/>
              </a:endParaRPr>
            </a:p>
          </p:txBody>
        </p:sp>
        <p:grpSp>
          <p:nvGrpSpPr>
            <p:cNvPr id="13" name="グループ化 12">
              <a:extLst>
                <a:ext uri="{FF2B5EF4-FFF2-40B4-BE49-F238E27FC236}">
                  <a16:creationId xmlns:a16="http://schemas.microsoft.com/office/drawing/2014/main" id="{F6B98DD9-8DED-4A50-8998-7426DEDEB319}"/>
                </a:ext>
              </a:extLst>
            </p:cNvPr>
            <p:cNvGrpSpPr/>
            <p:nvPr/>
          </p:nvGrpSpPr>
          <p:grpSpPr>
            <a:xfrm>
              <a:off x="501668" y="3069298"/>
              <a:ext cx="981312" cy="852965"/>
              <a:chOff x="848746" y="3191813"/>
              <a:chExt cx="1542411" cy="1340677"/>
            </a:xfrm>
          </p:grpSpPr>
          <p:pic>
            <p:nvPicPr>
              <p:cNvPr id="14" name="Picture 4" descr="「スマホ　PC　ピクト」の画像検索結果">
                <a:extLst>
                  <a:ext uri="{FF2B5EF4-FFF2-40B4-BE49-F238E27FC236}">
                    <a16:creationId xmlns:a16="http://schemas.microsoft.com/office/drawing/2014/main" id="{1CB012BE-FF24-4041-82E7-DDCE79B3171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048" r="46158" b="7797"/>
              <a:stretch/>
            </p:blipFill>
            <p:spPr bwMode="auto">
              <a:xfrm>
                <a:off x="848746" y="3191813"/>
                <a:ext cx="1542411" cy="1340677"/>
              </a:xfrm>
              <a:prstGeom prst="rect">
                <a:avLst/>
              </a:prstGeom>
              <a:noFill/>
              <a:extLst>
                <a:ext uri="{909E8E84-426E-40DD-AFC4-6F175D3DCCD1}">
                  <a14:hiddenFill xmlns:a14="http://schemas.microsoft.com/office/drawing/2010/main">
                    <a:solidFill>
                      <a:srgbClr val="FFFFFF"/>
                    </a:solidFill>
                  </a14:hiddenFill>
                </a:ext>
              </a:extLst>
            </p:spPr>
          </p:pic>
          <p:pic>
            <p:nvPicPr>
              <p:cNvPr id="15" name="図 14">
                <a:extLst>
                  <a:ext uri="{FF2B5EF4-FFF2-40B4-BE49-F238E27FC236}">
                    <a16:creationId xmlns:a16="http://schemas.microsoft.com/office/drawing/2014/main" id="{B200F487-7411-4841-994D-1491341CEFB9}"/>
                  </a:ext>
                </a:extLst>
              </p:cNvPr>
              <p:cNvPicPr>
                <a:picLocks noChangeAspect="1"/>
              </p:cNvPicPr>
              <p:nvPr/>
            </p:nvPicPr>
            <p:blipFill rotWithShape="1">
              <a:blip r:embed="rId3"/>
              <a:srcRect l="15860" t="10864" r="16420" b="27694"/>
              <a:stretch/>
            </p:blipFill>
            <p:spPr>
              <a:xfrm>
                <a:off x="1083419" y="3304075"/>
                <a:ext cx="1071139" cy="647888"/>
              </a:xfrm>
              <a:prstGeom prst="rect">
                <a:avLst/>
              </a:prstGeom>
            </p:spPr>
          </p:pic>
        </p:grpSp>
      </p:grpSp>
      <p:sp>
        <p:nvSpPr>
          <p:cNvPr id="12" name="スライド番号プレースホルダー 4">
            <a:extLst>
              <a:ext uri="{FF2B5EF4-FFF2-40B4-BE49-F238E27FC236}">
                <a16:creationId xmlns:a16="http://schemas.microsoft.com/office/drawing/2014/main" id="{EC074C50-2DC0-471D-89C3-5A4F87777D57}"/>
              </a:ext>
            </a:extLst>
          </p:cNvPr>
          <p:cNvSpPr>
            <a:spLocks noGrp="1"/>
          </p:cNvSpPr>
          <p:nvPr>
            <p:ph type="sldNum" sz="quarter" idx="12"/>
          </p:nvPr>
        </p:nvSpPr>
        <p:spPr>
          <a:xfrm>
            <a:off x="2628900" y="8475135"/>
            <a:ext cx="1600200" cy="486833"/>
          </a:xfrm>
        </p:spPr>
        <p:txBody>
          <a:bodyPr/>
          <a:lstStyle/>
          <a:p>
            <a:pPr algn="ctr"/>
            <a:r>
              <a:rPr lang="en-US" altLang="ja-JP"/>
              <a:t>3</a:t>
            </a:r>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表 41"/>
          <p:cNvGraphicFramePr>
            <a:graphicFrameLocks noGrp="1"/>
          </p:cNvGraphicFramePr>
          <p:nvPr>
            <p:extLst>
              <p:ext uri="{D42A27DB-BD31-4B8C-83A1-F6EECF244321}">
                <p14:modId xmlns:p14="http://schemas.microsoft.com/office/powerpoint/2010/main" val="3481221297"/>
              </p:ext>
            </p:extLst>
          </p:nvPr>
        </p:nvGraphicFramePr>
        <p:xfrm>
          <a:off x="116632" y="251520"/>
          <a:ext cx="6552728" cy="6071872"/>
        </p:xfrm>
        <a:graphic>
          <a:graphicData uri="http://schemas.openxmlformats.org/drawingml/2006/table">
            <a:tbl>
              <a:tblPr firstRow="1" bandRow="1">
                <a:tableStyleId>{5940675A-B579-460E-94D1-54222C63F5DA}</a:tableStyleId>
              </a:tblPr>
              <a:tblGrid>
                <a:gridCol w="6552728">
                  <a:extLst>
                    <a:ext uri="{9D8B030D-6E8A-4147-A177-3AD203B41FA5}">
                      <a16:colId xmlns:a16="http://schemas.microsoft.com/office/drawing/2014/main" val="20000"/>
                    </a:ext>
                  </a:extLst>
                </a:gridCol>
              </a:tblGrid>
              <a:tr h="33899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a:latin typeface="BIZ UDPゴシック" panose="020B0400000000000000" pitchFamily="50" charset="-128"/>
                          <a:ea typeface="BIZ UDPゴシック" panose="020B0400000000000000" pitchFamily="50" charset="-128"/>
                        </a:rPr>
                        <a:t>集合講習会</a:t>
                      </a:r>
                      <a:endParaRPr lang="en-US" altLang="ja-JP" sz="1600" b="1">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10000"/>
                  </a:ext>
                </a:extLst>
              </a:tr>
              <a:tr h="2124033">
                <a:tc>
                  <a:txBody>
                    <a:bodyPr/>
                    <a:lstStyle/>
                    <a:p>
                      <a:r>
                        <a:rPr lang="ja-JP" altLang="en-US" sz="1200" dirty="0">
                          <a:solidFill>
                            <a:schemeClr val="tx1"/>
                          </a:solidFill>
                          <a:latin typeface="BIZ UDPゴシック" panose="020B0400000000000000" pitchFamily="50" charset="-128"/>
                          <a:ea typeface="BIZ UDPゴシック" panose="020B0400000000000000" pitchFamily="50" charset="-128"/>
                        </a:rPr>
                        <a:t>受講決定者には開催（都道府県）陸上競技協会から案内が届きます。</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案内が届かない場合は開催（都道府県）陸上競技協会にお問い合わせください。</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受講条件を満たさない場合は、受講決定に至らないこともありますのでご了承ください。</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pPr algn="ctr"/>
                      <a:endParaRPr lang="en-US" altLang="ja-JP" sz="1400" b="1" dirty="0">
                        <a:latin typeface="BIZ UDPゴシック" panose="020B0400000000000000" pitchFamily="50" charset="-128"/>
                        <a:ea typeface="BIZ UDPゴシック" panose="020B0400000000000000" pitchFamily="50" charset="-128"/>
                      </a:endParaRPr>
                    </a:p>
                    <a:p>
                      <a:pPr algn="l"/>
                      <a:r>
                        <a:rPr lang="ja-JP" altLang="en-US" sz="1200" b="1" dirty="0">
                          <a:solidFill>
                            <a:schemeClr val="tx1"/>
                          </a:solidFill>
                          <a:latin typeface="BIZ UDPゴシック" panose="020B0400000000000000" pitchFamily="50" charset="-128"/>
                          <a:ea typeface="BIZ UDPゴシック" panose="020B0400000000000000" pitchFamily="50" charset="-128"/>
                        </a:rPr>
                        <a:t>お申込み頂いた講習会に全日程ご参加ください。</a:t>
                      </a:r>
                      <a:endParaRPr lang="en-US" altLang="ja-JP" sz="1200" b="1" dirty="0">
                        <a:solidFill>
                          <a:schemeClr val="tx1"/>
                        </a:solidFill>
                        <a:latin typeface="BIZ UDPゴシック" panose="020B0400000000000000" pitchFamily="50" charset="-128"/>
                        <a:ea typeface="BIZ UDPゴシック" panose="020B0400000000000000" pitchFamily="50" charset="-128"/>
                      </a:endParaRPr>
                    </a:p>
                    <a:p>
                      <a:pPr algn="l"/>
                      <a:r>
                        <a:rPr lang="ja-JP" altLang="en-US" sz="1200" b="1" dirty="0">
                          <a:solidFill>
                            <a:schemeClr val="tx1"/>
                          </a:solidFill>
                          <a:latin typeface="BIZ UDPゴシック" panose="020B0400000000000000" pitchFamily="50" charset="-128"/>
                          <a:ea typeface="BIZ UDPゴシック"/>
                        </a:rPr>
                        <a:t>原則、部分的な受講は認められません。</a:t>
                      </a:r>
                      <a:endParaRPr lang="en-US" altLang="ja-JP" sz="1200" b="1" dirty="0">
                        <a:solidFill>
                          <a:schemeClr val="tx1"/>
                        </a:solidFill>
                        <a:latin typeface="BIZ UDPゴシック" panose="020B0400000000000000" pitchFamily="50" charset="-128"/>
                        <a:ea typeface="BIZ UDPゴシック"/>
                      </a:endParaRPr>
                    </a:p>
                    <a:p>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欠席等をされた場合は、再度別の講習会にお申込みください。その際、実施団体が定める受講料を再度お支払い頂きます。</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別の講習会で一部分受講されていた場合でも、全日程ご参加頂く場合があります。</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3899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600" b="1" dirty="0">
                          <a:latin typeface="BIZ UDPゴシック" panose="020B0400000000000000" pitchFamily="50" charset="-128"/>
                          <a:ea typeface="BIZ UDPゴシック" panose="020B0400000000000000" pitchFamily="50" charset="-128"/>
                        </a:rPr>
                        <a:t>受講料の支払い・受講</a:t>
                      </a:r>
                      <a:endParaRPr lang="en-US" altLang="ja-JP" sz="1600" b="1" dirty="0">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FFFF"/>
                    </a:solidFill>
                  </a:tcPr>
                </a:tc>
                <a:extLst>
                  <a:ext uri="{0D108BD9-81ED-4DB2-BD59-A6C34878D82A}">
                    <a16:rowId xmlns:a16="http://schemas.microsoft.com/office/drawing/2014/main" val="10002"/>
                  </a:ext>
                </a:extLst>
              </a:tr>
              <a:tr h="659086">
                <a:tc>
                  <a:txBody>
                    <a:bodyPr/>
                    <a:lstStyle/>
                    <a:p>
                      <a:r>
                        <a:rPr lang="ja-JP" altLang="en-US" sz="1200" dirty="0">
                          <a:latin typeface="BIZ UDPゴシック" panose="020B0400000000000000" pitchFamily="50" charset="-128"/>
                          <a:ea typeface="BIZ UDPゴシック" panose="020B0400000000000000" pitchFamily="50" charset="-128"/>
                        </a:rPr>
                        <a:t>開催（都道府県）陸上競技協会からの案内に従って受講料をお支払いください。</a:t>
                      </a:r>
                      <a:endParaRPr lang="en-US" altLang="ja-JP" sz="1200" dirty="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原則、一度お支払いいただいた受講料の返金はいたしません。</a:t>
                      </a:r>
                      <a:endParaRPr lang="en-US" altLang="ja-JP" sz="1200" dirty="0">
                        <a:latin typeface="BIZ UDPゴシック" panose="020B0400000000000000" pitchFamily="50" charset="-128"/>
                        <a:ea typeface="BIZ UDPゴシック" panose="020B0400000000000000" pitchFamily="50" charset="-128"/>
                      </a:endParaRPr>
                    </a:p>
                    <a:p>
                      <a:r>
                        <a:rPr lang="en-US" altLang="ja-JP" sz="1200" dirty="0">
                          <a:latin typeface="BIZ UDPゴシック" panose="020B0400000000000000" pitchFamily="50" charset="-128"/>
                          <a:ea typeface="BIZ UDPゴシック" panose="020B0400000000000000" pitchFamily="50" charset="-128"/>
                        </a:rPr>
                        <a:t>※</a:t>
                      </a:r>
                      <a:r>
                        <a:rPr lang="ja-JP" altLang="en-US" sz="1200" dirty="0">
                          <a:latin typeface="BIZ UDPゴシック" panose="020B0400000000000000" pitchFamily="50" charset="-128"/>
                          <a:ea typeface="BIZ UDPゴシック" panose="020B0400000000000000" pitchFamily="50" charset="-128"/>
                        </a:rPr>
                        <a:t>受講できる会場は、ご自身がお申込みされた</a:t>
                      </a:r>
                      <a:r>
                        <a:rPr lang="en-US" altLang="ja-JP" sz="1200" dirty="0">
                          <a:latin typeface="BIZ UDPゴシック" panose="020B0400000000000000" pitchFamily="50" charset="-128"/>
                          <a:ea typeface="BIZ UDPゴシック" panose="020B0400000000000000" pitchFamily="50" charset="-128"/>
                        </a:rPr>
                        <a:t>1</a:t>
                      </a:r>
                      <a:r>
                        <a:rPr lang="ja-JP" altLang="en-US" sz="1200" dirty="0">
                          <a:latin typeface="BIZ UDPゴシック" panose="020B0400000000000000" pitchFamily="50" charset="-128"/>
                          <a:ea typeface="BIZ UDPゴシック" panose="020B0400000000000000" pitchFamily="50" charset="-128"/>
                        </a:rPr>
                        <a:t>会場に限ります。</a:t>
                      </a:r>
                    </a:p>
                    <a:p>
                      <a:r>
                        <a:rPr lang="en-US" altLang="ja-JP" sz="1200" dirty="0">
                          <a:latin typeface="BIZ UDPゴシック" panose="020B0400000000000000" pitchFamily="50" charset="-128"/>
                          <a:ea typeface="BIZ UDPゴシック" panose="020B0400000000000000" pitchFamily="50" charset="-128"/>
                        </a:rPr>
                        <a:t>※</a:t>
                      </a:r>
                      <a:r>
                        <a:rPr lang="ja-JP" altLang="en-US" sz="1200" dirty="0">
                          <a:latin typeface="BIZ UDPゴシック" panose="020B0400000000000000" pitchFamily="50" charset="-128"/>
                          <a:ea typeface="BIZ UDPゴシック" panose="020B0400000000000000" pitchFamily="50" charset="-128"/>
                        </a:rPr>
                        <a:t>自己都合による会場や受講料の返金はできませんのでご注意ください。</a:t>
                      </a:r>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21705885"/>
                  </a:ext>
                </a:extLst>
              </a:tr>
              <a:tr h="3437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600" b="1">
                          <a:solidFill>
                            <a:schemeClr val="tx1"/>
                          </a:solidFill>
                          <a:latin typeface="BIZ UDPゴシック" panose="020B0400000000000000" pitchFamily="50" charset="-128"/>
                          <a:ea typeface="BIZ UDPゴシック" panose="020B0400000000000000" pitchFamily="50" charset="-128"/>
                        </a:rPr>
                        <a:t>講習会の注意事項</a:t>
                      </a:r>
                      <a:endParaRPr lang="en-US" altLang="ja-JP" sz="1600" b="1">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FFFF"/>
                    </a:solidFill>
                  </a:tcPr>
                </a:tc>
                <a:extLst>
                  <a:ext uri="{0D108BD9-81ED-4DB2-BD59-A6C34878D82A}">
                    <a16:rowId xmlns:a16="http://schemas.microsoft.com/office/drawing/2014/main" val="2320460280"/>
                  </a:ext>
                </a:extLst>
              </a:tr>
              <a:tr h="1739739">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a:solidFill>
                            <a:schemeClr val="tx1"/>
                          </a:solidFill>
                          <a:latin typeface="BIZ UDPゴシック" panose="020B0400000000000000" pitchFamily="50" charset="-128"/>
                          <a:ea typeface="BIZ UDPゴシック" panose="020B0400000000000000" pitchFamily="50" charset="-128"/>
                        </a:rPr>
                        <a:t>本講習会の受講にあたり、学習環境を整えるための設備</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オンライン接続用の端末、</a:t>
                      </a:r>
                      <a:r>
                        <a:rPr lang="en-US" altLang="ja-JP" sz="1200" dirty="0">
                          <a:solidFill>
                            <a:schemeClr val="tx1"/>
                          </a:solidFill>
                          <a:latin typeface="BIZ UDPゴシック" panose="020B0400000000000000" pitchFamily="50" charset="-128"/>
                          <a:ea typeface="BIZ UDPゴシック" panose="020B0400000000000000" pitchFamily="50" charset="-128"/>
                        </a:rPr>
                        <a:t>WI-FI</a:t>
                      </a:r>
                      <a:r>
                        <a:rPr lang="ja-JP" altLang="en-US" sz="1200" dirty="0">
                          <a:solidFill>
                            <a:schemeClr val="tx1"/>
                          </a:solidFill>
                          <a:latin typeface="BIZ UDPゴシック" panose="020B0400000000000000" pitchFamily="50" charset="-128"/>
                          <a:ea typeface="BIZ UDPゴシック" panose="020B0400000000000000" pitchFamily="50" charset="-128"/>
                        </a:rPr>
                        <a:t>機器など</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、学習を支援する人員</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通訳者、介助者など</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、学習するための教材</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購入費用や印刷費用</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、教材のダウンロードやメール送受信等に係る通信料などは、各自で手配・負担すること。</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endParaRPr lang="ja-JP" altLang="en-US" sz="1200" dirty="0">
                        <a:solidFill>
                          <a:schemeClr val="tx1"/>
                        </a:solidFill>
                        <a:latin typeface="BIZ UDPゴシック" panose="020B0400000000000000" pitchFamily="50" charset="-128"/>
                        <a:ea typeface="BIZ UDPゴシック" panose="020B04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a:solidFill>
                            <a:schemeClr val="tx1"/>
                          </a:solidFill>
                          <a:latin typeface="BIZ UDPゴシック" panose="020B0400000000000000" pitchFamily="50" charset="-128"/>
                          <a:ea typeface="BIZ UDPゴシック" panose="020B0400000000000000" pitchFamily="50" charset="-128"/>
                        </a:rPr>
                        <a:t> 開催会場より日時手続きの案内と共に送付している「受講案内」をよく読み、受講してください。</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endParaRPr lang="en-US" altLang="ja-JP" sz="1200" dirty="0">
                        <a:solidFill>
                          <a:schemeClr val="tx1"/>
                        </a:solidFill>
                        <a:highlight>
                          <a:srgbClr val="FFFF00"/>
                        </a:highlight>
                        <a:latin typeface="BIZ UDPゴシック" panose="020B0400000000000000" pitchFamily="50" charset="-128"/>
                        <a:ea typeface="BIZ UDPゴシック" panose="020B04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endParaRPr lang="en-US" altLang="ja-JP" sz="1200" dirty="0">
                        <a:solidFill>
                          <a:schemeClr val="tx1"/>
                        </a:solidFill>
                        <a:latin typeface="BIZ UDPゴシック" panose="020B0400000000000000" pitchFamily="50" charset="-128"/>
                        <a:ea typeface="BIZ UDPゴシック" panose="020B04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a:solidFill>
                            <a:schemeClr val="tx1"/>
                          </a:solidFill>
                          <a:latin typeface="BIZ UDPゴシック" panose="020B0400000000000000" pitchFamily="50" charset="-128"/>
                          <a:ea typeface="BIZ UDPゴシック" panose="020B0400000000000000" pitchFamily="50" charset="-128"/>
                        </a:rPr>
                        <a:t>同一年度に他の公認スポーツ指導者資格の受講はできません（スタートコーチ</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スポーツ少年団</a:t>
                      </a:r>
                      <a:r>
                        <a:rPr lang="en-US" altLang="ja-JP" sz="1200" dirty="0">
                          <a:solidFill>
                            <a:schemeClr val="tx1"/>
                          </a:solidFill>
                          <a:latin typeface="BIZ UDPゴシック" panose="020B0400000000000000" pitchFamily="50" charset="-128"/>
                          <a:ea typeface="BIZ UDPゴシック" panose="020B0400000000000000" pitchFamily="50" charset="-128"/>
                        </a:rPr>
                        <a:t>]</a:t>
                      </a:r>
                      <a:r>
                        <a:rPr lang="ja-JP" altLang="en-US" sz="1200" dirty="0">
                          <a:solidFill>
                            <a:schemeClr val="tx1"/>
                          </a:solidFill>
                          <a:latin typeface="BIZ UDPゴシック" panose="020B0400000000000000" pitchFamily="50" charset="-128"/>
                          <a:ea typeface="BIZ UDPゴシック" panose="020B0400000000000000" pitchFamily="50" charset="-128"/>
                        </a:rPr>
                        <a:t>養成講習会を除く）。</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12693573"/>
                  </a:ext>
                </a:extLst>
              </a:tr>
            </a:tbl>
          </a:graphicData>
        </a:graphic>
      </p:graphicFrame>
      <p:sp>
        <p:nvSpPr>
          <p:cNvPr id="16" name="スライド番号プレースホルダー 4">
            <a:extLst>
              <a:ext uri="{FF2B5EF4-FFF2-40B4-BE49-F238E27FC236}">
                <a16:creationId xmlns:a16="http://schemas.microsoft.com/office/drawing/2014/main" id="{DFB733BC-6420-4E22-B6E8-BCDFAE92EBA2}"/>
              </a:ext>
            </a:extLst>
          </p:cNvPr>
          <p:cNvSpPr txBox="1">
            <a:spLocks/>
          </p:cNvSpPr>
          <p:nvPr/>
        </p:nvSpPr>
        <p:spPr>
          <a:xfrm>
            <a:off x="2628900" y="8475135"/>
            <a:ext cx="1600200" cy="486833"/>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a:t>4</a:t>
            </a:r>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814813300"/>
              </p:ext>
            </p:extLst>
          </p:nvPr>
        </p:nvGraphicFramePr>
        <p:xfrm>
          <a:off x="260648" y="99060"/>
          <a:ext cx="6210690" cy="8844879"/>
        </p:xfrm>
        <a:graphic>
          <a:graphicData uri="http://schemas.openxmlformats.org/drawingml/2006/table">
            <a:tbl>
              <a:tblPr firstRow="1" bandRow="1">
                <a:tableStyleId>{5940675A-B579-460E-94D1-54222C63F5DA}</a:tableStyleId>
              </a:tblPr>
              <a:tblGrid>
                <a:gridCol w="6210690">
                  <a:extLst>
                    <a:ext uri="{9D8B030D-6E8A-4147-A177-3AD203B41FA5}">
                      <a16:colId xmlns:a16="http://schemas.microsoft.com/office/drawing/2014/main" val="20000"/>
                    </a:ext>
                  </a:extLst>
                </a:gridCol>
              </a:tblGrid>
              <a:tr h="5735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600" b="1" dirty="0">
                          <a:latin typeface="BIZ UDPゴシック" panose="020B0400000000000000" pitchFamily="50" charset="-128"/>
                          <a:ea typeface="BIZ UDPゴシック" panose="020B0400000000000000" pitchFamily="50" charset="-128"/>
                        </a:rPr>
                        <a:t>登録手続きに関する案内 送付</a:t>
                      </a:r>
                      <a:endParaRPr lang="en-US" altLang="ja-JP" sz="1600" b="1" dirty="0">
                        <a:latin typeface="BIZ UDPゴシック" panose="020B0400000000000000" pitchFamily="50" charset="-128"/>
                        <a:ea typeface="BIZ UDPゴシック" panose="020B0400000000000000"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600" b="1" dirty="0">
                          <a:latin typeface="BIZ UDPゴシック" panose="020B0400000000000000" pitchFamily="50" charset="-128"/>
                          <a:ea typeface="BIZ UDPゴシック"/>
                        </a:rPr>
                        <a:t>（</a:t>
                      </a:r>
                      <a:r>
                        <a:rPr lang="en-US" altLang="ja-JP" sz="1600" b="1" dirty="0">
                          <a:latin typeface="BIZ UDPゴシック" panose="020B0400000000000000" pitchFamily="50" charset="-128"/>
                          <a:ea typeface="BIZ UDPゴシック"/>
                        </a:rPr>
                        <a:t>10</a:t>
                      </a:r>
                      <a:r>
                        <a:rPr lang="ja-JP" altLang="en-US" sz="1600" b="1" dirty="0">
                          <a:latin typeface="BIZ UDPゴシック" panose="020B0400000000000000" pitchFamily="50" charset="-128"/>
                          <a:ea typeface="BIZ UDPゴシック"/>
                        </a:rPr>
                        <a:t>月登録：</a:t>
                      </a:r>
                      <a:r>
                        <a:rPr lang="en-US" altLang="ja-JP" sz="1600" b="1" dirty="0">
                          <a:latin typeface="BIZ UDPゴシック" panose="020B0400000000000000" pitchFamily="50" charset="-128"/>
                          <a:ea typeface="BIZ UDPゴシック"/>
                        </a:rPr>
                        <a:t>8</a:t>
                      </a:r>
                      <a:r>
                        <a:rPr lang="ja-JP" altLang="en-US" sz="1600" b="1" dirty="0">
                          <a:latin typeface="BIZ UDPゴシック" panose="020B0400000000000000" pitchFamily="50" charset="-128"/>
                          <a:ea typeface="BIZ UDPゴシック"/>
                        </a:rPr>
                        <a:t>月中旬～／</a:t>
                      </a:r>
                      <a:r>
                        <a:rPr lang="en-US" altLang="ja-JP" sz="1600" b="1" dirty="0">
                          <a:latin typeface="BIZ UDPゴシック" panose="020B0400000000000000" pitchFamily="50" charset="-128"/>
                          <a:ea typeface="BIZ UDPゴシック"/>
                        </a:rPr>
                        <a:t>4</a:t>
                      </a:r>
                      <a:r>
                        <a:rPr lang="ja-JP" altLang="en-US" sz="1600" b="1" dirty="0">
                          <a:latin typeface="BIZ UDPゴシック" panose="020B0400000000000000" pitchFamily="50" charset="-128"/>
                          <a:ea typeface="BIZ UDPゴシック"/>
                        </a:rPr>
                        <a:t>月登録：</a:t>
                      </a:r>
                      <a:r>
                        <a:rPr lang="en-US" altLang="ja-JP" sz="1600" b="1" dirty="0">
                          <a:latin typeface="BIZ UDPゴシック" panose="020B0400000000000000" pitchFamily="50" charset="-128"/>
                          <a:ea typeface="BIZ UDPゴシック"/>
                        </a:rPr>
                        <a:t>2</a:t>
                      </a:r>
                      <a:r>
                        <a:rPr lang="ja-JP" altLang="en-US" sz="1600" b="1" dirty="0">
                          <a:latin typeface="BIZ UDPゴシック" panose="020B0400000000000000" pitchFamily="50" charset="-128"/>
                          <a:ea typeface="BIZ UDPゴシック"/>
                        </a:rPr>
                        <a:t>月上旬～）</a:t>
                      </a:r>
                      <a:endParaRPr lang="en-US" altLang="ja-JP" sz="1600" dirty="0">
                        <a:latin typeface="BIZ UDPゴシック" panose="020B0400000000000000" pitchFamily="50" charset="-128"/>
                        <a:ea typeface="BIZ UDPゴシック"/>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FFFF"/>
                    </a:solidFill>
                  </a:tcPr>
                </a:tc>
                <a:extLst>
                  <a:ext uri="{0D108BD9-81ED-4DB2-BD59-A6C34878D82A}">
                    <a16:rowId xmlns:a16="http://schemas.microsoft.com/office/drawing/2014/main" val="10002"/>
                  </a:ext>
                </a:extLst>
              </a:tr>
              <a:tr h="82657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BIZ UDPゴシック" panose="020B0400000000000000" pitchFamily="50" charset="-128"/>
                          <a:ea typeface="BIZ UDPゴシック" panose="020B0400000000000000" pitchFamily="50" charset="-128"/>
                        </a:rPr>
                        <a:t>公認スポーツ指導者として認定されるには、所定の登録手続き（登録料の支払い・登録内容の確認）を完了する必要があります。</a:t>
                      </a:r>
                      <a:endParaRPr lang="en-US" altLang="ja-JP" sz="12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全カリキュラムを修了された方に登録手続きに関する案内をお送りしますので、お忘れなきようお願いします。</a:t>
                      </a:r>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BIZ UDPゴシック" panose="020B0400000000000000" pitchFamily="50" charset="-128"/>
                          <a:ea typeface="BIZ UDPゴシック" panose="020B0400000000000000" pitchFamily="50" charset="-128"/>
                        </a:rPr>
                        <a:t>登録料 </a:t>
                      </a:r>
                      <a:r>
                        <a:rPr lang="ja-JP" altLang="en-US" sz="1200" dirty="0">
                          <a:solidFill>
                            <a:srgbClr val="FF0000"/>
                          </a:solidFill>
                          <a:latin typeface="BIZ UDPゴシック" panose="020B0400000000000000" pitchFamily="50" charset="-128"/>
                          <a:ea typeface="BIZ UDPゴシック" panose="020B0400000000000000" pitchFamily="50" charset="-128"/>
                        </a:rPr>
                        <a:t>＊１</a:t>
                      </a:r>
                      <a:endParaRPr lang="en-US" altLang="ja-JP" sz="1200" b="0" dirty="0">
                        <a:latin typeface="BIZ UDPゴシック" panose="020B0400000000000000" pitchFamily="50" charset="-128"/>
                        <a:ea typeface="BIZ UDPゴシック" panose="020B0400000000000000" pitchFamily="50" charset="-128"/>
                      </a:endParaRPr>
                    </a:p>
                    <a:p>
                      <a:pPr>
                        <a:spcAft>
                          <a:spcPts val="600"/>
                        </a:spcAft>
                      </a:pPr>
                      <a:r>
                        <a:rPr lang="ja-JP" altLang="en-US" sz="1200" dirty="0">
                          <a:latin typeface="BIZ UDPゴシック" panose="020B0400000000000000" pitchFamily="50" charset="-128"/>
                          <a:ea typeface="BIZ UDPゴシック" panose="020B0400000000000000" pitchFamily="50" charset="-128"/>
                        </a:rPr>
                        <a:t>登録料には、以下の種類があり、これらの合計金額を納入いただく必要があります。</a:t>
                      </a:r>
                      <a:endParaRPr lang="en-US" altLang="ja-JP" sz="1200" dirty="0">
                        <a:latin typeface="BIZ UDPゴシック" panose="020B0400000000000000" pitchFamily="50" charset="-128"/>
                        <a:ea typeface="BIZ UDPゴシック" panose="020B0400000000000000" pitchFamily="50" charset="-128"/>
                      </a:endParaRPr>
                    </a:p>
                    <a:p>
                      <a:pPr marL="180975" indent="0"/>
                      <a:r>
                        <a:rPr lang="ja-JP" altLang="en-US" sz="1200" b="0" u="sng" dirty="0">
                          <a:latin typeface="BIZ UDPゴシック" panose="020B0400000000000000" pitchFamily="50" charset="-128"/>
                          <a:ea typeface="BIZ UDPゴシック" panose="020B0400000000000000" pitchFamily="50" charset="-128"/>
                        </a:rPr>
                        <a:t>■基本登録料</a:t>
                      </a:r>
                      <a:r>
                        <a:rPr lang="ja-JP" altLang="en-US" sz="1200" b="0" u="none" dirty="0">
                          <a:latin typeface="BIZ UDPゴシック" panose="020B0400000000000000" pitchFamily="50" charset="-128"/>
                          <a:ea typeface="BIZ UDPゴシック" panose="020B0400000000000000" pitchFamily="50" charset="-128"/>
                        </a:rPr>
                        <a:t>：</a:t>
                      </a:r>
                      <a:r>
                        <a:rPr lang="en-US" altLang="ja-JP" sz="1200" b="0" u="none" dirty="0">
                          <a:latin typeface="BIZ UDPゴシック" panose="020B0400000000000000" pitchFamily="50" charset="-128"/>
                          <a:ea typeface="BIZ UDPゴシック" panose="020B0400000000000000" pitchFamily="50" charset="-128"/>
                        </a:rPr>
                        <a:t>10,000</a:t>
                      </a:r>
                      <a:r>
                        <a:rPr lang="ja-JP" altLang="en-US" sz="1200" b="0" u="none" dirty="0">
                          <a:latin typeface="BIZ UDPゴシック" panose="020B0400000000000000" pitchFamily="50" charset="-128"/>
                          <a:ea typeface="BIZ UDPゴシック" panose="020B0400000000000000" pitchFamily="50" charset="-128"/>
                        </a:rPr>
                        <a:t>円／</a:t>
                      </a:r>
                      <a:r>
                        <a:rPr lang="en-US" altLang="ja-JP" sz="1200" b="0" u="none" dirty="0">
                          <a:latin typeface="BIZ UDPゴシック" panose="020B0400000000000000" pitchFamily="50" charset="-128"/>
                          <a:ea typeface="BIZ UDPゴシック" panose="020B0400000000000000" pitchFamily="50" charset="-128"/>
                        </a:rPr>
                        <a:t>4</a:t>
                      </a:r>
                      <a:r>
                        <a:rPr lang="ja-JP" altLang="en-US" sz="1200" b="0" u="none" dirty="0">
                          <a:latin typeface="BIZ UDPゴシック" panose="020B0400000000000000" pitchFamily="50" charset="-128"/>
                          <a:ea typeface="BIZ UDPゴシック" panose="020B0400000000000000" pitchFamily="50" charset="-128"/>
                        </a:rPr>
                        <a:t>年間</a:t>
                      </a:r>
                    </a:p>
                    <a:p>
                      <a:pPr marL="180975" indent="0">
                        <a:spcAft>
                          <a:spcPts val="600"/>
                        </a:spcAft>
                      </a:pPr>
                      <a:r>
                        <a:rPr lang="ja-JP" altLang="en-US" sz="1200" b="0" dirty="0">
                          <a:latin typeface="BIZ UDPゴシック" panose="020B0400000000000000" pitchFamily="50" charset="-128"/>
                          <a:ea typeface="BIZ UDPゴシック" panose="020B0400000000000000" pitchFamily="50" charset="-128"/>
                        </a:rPr>
                        <a:t>保有する資格の種類や数に関わらず、一律</a:t>
                      </a:r>
                      <a:r>
                        <a:rPr lang="en-US" altLang="ja-JP" sz="1200" b="0" dirty="0">
                          <a:latin typeface="BIZ UDPゴシック" panose="020B0400000000000000" pitchFamily="50" charset="-128"/>
                          <a:ea typeface="BIZ UDPゴシック" panose="020B0400000000000000" pitchFamily="50" charset="-128"/>
                        </a:rPr>
                        <a:t>10,000</a:t>
                      </a:r>
                      <a:r>
                        <a:rPr lang="ja-JP" altLang="en-US" sz="1200" b="0" dirty="0">
                          <a:latin typeface="BIZ UDPゴシック" panose="020B0400000000000000" pitchFamily="50" charset="-128"/>
                          <a:ea typeface="BIZ UDPゴシック" panose="020B0400000000000000" pitchFamily="50" charset="-128"/>
                        </a:rPr>
                        <a:t>円／</a:t>
                      </a:r>
                      <a:r>
                        <a:rPr lang="en-US" altLang="ja-JP" sz="1200" b="0" dirty="0">
                          <a:latin typeface="BIZ UDPゴシック" panose="020B0400000000000000" pitchFamily="50" charset="-128"/>
                          <a:ea typeface="BIZ UDPゴシック" panose="020B0400000000000000" pitchFamily="50" charset="-128"/>
                        </a:rPr>
                        <a:t>4</a:t>
                      </a:r>
                      <a:r>
                        <a:rPr lang="ja-JP" altLang="en-US" sz="1200" b="0" dirty="0">
                          <a:latin typeface="BIZ UDPゴシック" panose="020B0400000000000000" pitchFamily="50" charset="-128"/>
                          <a:ea typeface="BIZ UDPゴシック" panose="020B0400000000000000" pitchFamily="50" charset="-128"/>
                        </a:rPr>
                        <a:t>年間となります。</a:t>
                      </a:r>
                    </a:p>
                    <a:p>
                      <a:pPr marL="180975" indent="0">
                        <a:spcAft>
                          <a:spcPts val="0"/>
                        </a:spcAft>
                      </a:pPr>
                      <a:r>
                        <a:rPr lang="ja-JP" altLang="en-US" sz="1200" b="0" u="sng" dirty="0">
                          <a:latin typeface="BIZ UDPゴシック" panose="020B0400000000000000" pitchFamily="50" charset="-128"/>
                          <a:ea typeface="BIZ UDPゴシック" panose="020B0400000000000000" pitchFamily="50" charset="-128"/>
                        </a:rPr>
                        <a:t>■資格別登録料</a:t>
                      </a:r>
                      <a:r>
                        <a:rPr lang="ja-JP" altLang="en-US" sz="1200" b="0" u="none" dirty="0">
                          <a:latin typeface="BIZ UDPゴシック" panose="020B0400000000000000" pitchFamily="50" charset="-128"/>
                          <a:ea typeface="BIZ UDPゴシック" panose="020B0400000000000000" pitchFamily="50" charset="-128"/>
                        </a:rPr>
                        <a:t>：</a:t>
                      </a:r>
                      <a:r>
                        <a:rPr lang="en-US" altLang="ja-JP" sz="1200" b="0" u="none" dirty="0">
                          <a:latin typeface="BIZ UDPゴシック" panose="020B0400000000000000" pitchFamily="50" charset="-128"/>
                          <a:ea typeface="BIZ UDPゴシック" panose="020B0400000000000000" pitchFamily="50" charset="-128"/>
                        </a:rPr>
                        <a:t>4,000</a:t>
                      </a:r>
                      <a:r>
                        <a:rPr lang="ja-JP" altLang="en-US" sz="1200" b="0" u="none" dirty="0">
                          <a:latin typeface="BIZ UDPゴシック" panose="020B0400000000000000" pitchFamily="50" charset="-128"/>
                          <a:ea typeface="BIZ UDPゴシック" panose="020B0400000000000000" pitchFamily="50" charset="-128"/>
                        </a:rPr>
                        <a:t>円／</a:t>
                      </a:r>
                      <a:r>
                        <a:rPr lang="en-US" altLang="ja-JP" sz="1200" b="0" u="none" dirty="0">
                          <a:latin typeface="BIZ UDPゴシック" panose="020B0400000000000000" pitchFamily="50" charset="-128"/>
                          <a:ea typeface="BIZ UDPゴシック" panose="020B0400000000000000" pitchFamily="50" charset="-128"/>
                        </a:rPr>
                        <a:t>4</a:t>
                      </a:r>
                      <a:r>
                        <a:rPr lang="ja-JP" altLang="en-US" sz="1200" b="0" u="none" dirty="0">
                          <a:latin typeface="BIZ UDPゴシック" panose="020B0400000000000000" pitchFamily="50" charset="-128"/>
                          <a:ea typeface="BIZ UDPゴシック" panose="020B0400000000000000" pitchFamily="50" charset="-128"/>
                        </a:rPr>
                        <a:t>年間</a:t>
                      </a:r>
                      <a:endParaRPr lang="en-US" altLang="ja-JP" sz="1200" b="0" u="none" dirty="0">
                        <a:latin typeface="BIZ UDPゴシック" panose="020B0400000000000000" pitchFamily="50" charset="-128"/>
                        <a:ea typeface="BIZ UDPゴシック" panose="020B0400000000000000" pitchFamily="50" charset="-128"/>
                      </a:endParaRPr>
                    </a:p>
                    <a:p>
                      <a:pPr marL="180975" indent="0">
                        <a:spcAft>
                          <a:spcPts val="600"/>
                        </a:spcAft>
                      </a:pPr>
                      <a:r>
                        <a:rPr lang="ja-JP" altLang="en-US" sz="1200" b="0" dirty="0">
                          <a:latin typeface="BIZ UDPゴシック" panose="020B0400000000000000" pitchFamily="50" charset="-128"/>
                          <a:ea typeface="BIZ UDPゴシック" panose="020B0400000000000000" pitchFamily="50" charset="-128"/>
                        </a:rPr>
                        <a:t>保有する資格の種類によって異なります。詳細は下記のホームページをご確認ください。</a:t>
                      </a:r>
                    </a:p>
                    <a:p>
                      <a:pPr marL="180975" indent="0"/>
                      <a:r>
                        <a:rPr lang="ja-JP" altLang="en-US" sz="1200" b="0" u="sng" dirty="0">
                          <a:latin typeface="BIZ UDPゴシック" panose="020B0400000000000000" pitchFamily="50" charset="-128"/>
                          <a:ea typeface="BIZ UDPゴシック" panose="020B0400000000000000" pitchFamily="50" charset="-128"/>
                        </a:rPr>
                        <a:t>■初期登録手数料</a:t>
                      </a:r>
                      <a:r>
                        <a:rPr lang="ja-JP" altLang="en-US" sz="1200" b="0" u="none" dirty="0">
                          <a:latin typeface="BIZ UDPゴシック" panose="020B0400000000000000" pitchFamily="50" charset="-128"/>
                          <a:ea typeface="BIZ UDPゴシック" panose="020B0400000000000000" pitchFamily="50" charset="-128"/>
                        </a:rPr>
                        <a:t>：</a:t>
                      </a:r>
                      <a:r>
                        <a:rPr lang="en-US" altLang="ja-JP" sz="1200" b="0" u="none" dirty="0">
                          <a:latin typeface="BIZ UDPゴシック" panose="020B0400000000000000" pitchFamily="50" charset="-128"/>
                          <a:ea typeface="BIZ UDPゴシック" panose="020B0400000000000000" pitchFamily="50" charset="-128"/>
                        </a:rPr>
                        <a:t>3,300</a:t>
                      </a:r>
                      <a:r>
                        <a:rPr lang="ja-JP" altLang="en-US" sz="1200" b="0" u="none" dirty="0">
                          <a:latin typeface="BIZ UDPゴシック" panose="020B0400000000000000" pitchFamily="50" charset="-128"/>
                          <a:ea typeface="BIZ UDPゴシック" panose="020B0400000000000000" pitchFamily="50" charset="-128"/>
                        </a:rPr>
                        <a:t>円／</a:t>
                      </a:r>
                      <a:r>
                        <a:rPr lang="en-US" altLang="ja-JP" sz="1200" b="0" u="none" dirty="0">
                          <a:latin typeface="BIZ UDPゴシック" panose="020B0400000000000000" pitchFamily="50" charset="-128"/>
                          <a:ea typeface="BIZ UDPゴシック" panose="020B0400000000000000" pitchFamily="50" charset="-128"/>
                        </a:rPr>
                        <a:t>1</a:t>
                      </a:r>
                      <a:r>
                        <a:rPr lang="ja-JP" altLang="en-US" sz="1200" b="0" u="none" dirty="0">
                          <a:latin typeface="BIZ UDPゴシック" panose="020B0400000000000000" pitchFamily="50" charset="-128"/>
                          <a:ea typeface="BIZ UDPゴシック" panose="020B0400000000000000" pitchFamily="50" charset="-128"/>
                        </a:rPr>
                        <a:t>資格</a:t>
                      </a:r>
                    </a:p>
                    <a:p>
                      <a:pPr marL="180975" indent="0"/>
                      <a:r>
                        <a:rPr lang="ja-JP" altLang="en-US" sz="1200" b="0" dirty="0">
                          <a:latin typeface="BIZ UDPゴシック" panose="020B0400000000000000" pitchFamily="50" charset="-128"/>
                          <a:ea typeface="BIZ UDPゴシック" panose="020B0400000000000000" pitchFamily="50" charset="-128"/>
                        </a:rPr>
                        <a:t>その資格を初めて登録する際にかかる手数料です。更新登録時には不要となります。</a:t>
                      </a:r>
                      <a:endParaRPr lang="en-US" altLang="ja-JP" sz="1200" b="0" dirty="0">
                        <a:latin typeface="BIZ UDPゴシック" panose="020B0400000000000000" pitchFamily="50" charset="-128"/>
                        <a:ea typeface="BIZ UDPゴシック" panose="020B0400000000000000" pitchFamily="50" charset="-128"/>
                      </a:endParaRPr>
                    </a:p>
                    <a:p>
                      <a:pPr marL="180975" indent="0"/>
                      <a:endParaRPr lang="en-US" altLang="ja-JP" sz="12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BIZ UDPゴシック" panose="020B0400000000000000" pitchFamily="50" charset="-128"/>
                          <a:ea typeface="BIZ UDPゴシック" panose="020B0400000000000000" pitchFamily="50" charset="-128"/>
                        </a:rPr>
                        <a:t>有効期間 </a:t>
                      </a:r>
                      <a:r>
                        <a:rPr lang="ja-JP" altLang="en-US" sz="1200" dirty="0">
                          <a:solidFill>
                            <a:srgbClr val="FF0000"/>
                          </a:solidFill>
                          <a:latin typeface="BIZ UDPゴシック" panose="020B0400000000000000" pitchFamily="50" charset="-128"/>
                          <a:ea typeface="BIZ UDPゴシック" panose="020B0400000000000000" pitchFamily="50" charset="-128"/>
                        </a:rPr>
                        <a:t>＊２</a:t>
                      </a:r>
                      <a:endParaRPr lang="en-US" altLang="ja-JP" sz="1200" dirty="0">
                        <a:solidFill>
                          <a:srgbClr val="FF0000"/>
                        </a:solidFill>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BIZ UDPゴシック" panose="020B0400000000000000" pitchFamily="50" charset="-128"/>
                          <a:ea typeface="BIZ UDPゴシック" panose="020B0400000000000000" pitchFamily="50" charset="-128"/>
                        </a:rPr>
                        <a:t>所定の期日までに手続きを完了された方を、</a:t>
                      </a:r>
                      <a:r>
                        <a:rPr lang="en-US" altLang="ja-JP" sz="1200" b="1" dirty="0">
                          <a:latin typeface="BIZ UDPゴシック" panose="020B0400000000000000" pitchFamily="50" charset="-128"/>
                          <a:ea typeface="BIZ UDPゴシック" panose="020B0400000000000000" pitchFamily="50" charset="-128"/>
                        </a:rPr>
                        <a:t>10</a:t>
                      </a:r>
                      <a:r>
                        <a:rPr lang="ja-JP" altLang="en-US" sz="1200" b="1" dirty="0">
                          <a:latin typeface="BIZ UDPゴシック" panose="020B0400000000000000" pitchFamily="50" charset="-128"/>
                          <a:ea typeface="BIZ UDPゴシック" panose="020B0400000000000000" pitchFamily="50" charset="-128"/>
                        </a:rPr>
                        <a:t>月</a:t>
                      </a:r>
                      <a:r>
                        <a:rPr lang="en-US" altLang="ja-JP" sz="1200" b="1" dirty="0">
                          <a:latin typeface="BIZ UDPゴシック" panose="020B0400000000000000" pitchFamily="50" charset="-128"/>
                          <a:ea typeface="BIZ UDPゴシック" panose="020B0400000000000000" pitchFamily="50" charset="-128"/>
                        </a:rPr>
                        <a:t>1</a:t>
                      </a:r>
                      <a:r>
                        <a:rPr lang="ja-JP" altLang="en-US" sz="1200" b="1" dirty="0">
                          <a:latin typeface="BIZ UDPゴシック" panose="020B0400000000000000" pitchFamily="50" charset="-128"/>
                          <a:ea typeface="BIZ UDPゴシック" panose="020B0400000000000000" pitchFamily="50" charset="-128"/>
                        </a:rPr>
                        <a:t>日または</a:t>
                      </a:r>
                      <a:r>
                        <a:rPr lang="en-US" altLang="ja-JP" sz="1200" b="1" dirty="0">
                          <a:latin typeface="BIZ UDPゴシック" panose="020B0400000000000000" pitchFamily="50" charset="-128"/>
                          <a:ea typeface="BIZ UDPゴシック" panose="020B0400000000000000" pitchFamily="50" charset="-128"/>
                        </a:rPr>
                        <a:t>4</a:t>
                      </a:r>
                      <a:r>
                        <a:rPr lang="ja-JP" altLang="en-US" sz="1200" b="1" dirty="0">
                          <a:latin typeface="BIZ UDPゴシック" panose="020B0400000000000000" pitchFamily="50" charset="-128"/>
                          <a:ea typeface="BIZ UDPゴシック" panose="020B0400000000000000" pitchFamily="50" charset="-128"/>
                        </a:rPr>
                        <a:t>月</a:t>
                      </a:r>
                      <a:r>
                        <a:rPr lang="en-US" altLang="ja-JP" sz="1200" b="1" dirty="0">
                          <a:latin typeface="BIZ UDPゴシック" panose="020B0400000000000000" pitchFamily="50" charset="-128"/>
                          <a:ea typeface="BIZ UDPゴシック" panose="020B0400000000000000" pitchFamily="50" charset="-128"/>
                        </a:rPr>
                        <a:t>1</a:t>
                      </a:r>
                      <a:r>
                        <a:rPr lang="ja-JP" altLang="en-US" sz="1200" b="1" dirty="0">
                          <a:latin typeface="BIZ UDPゴシック" panose="020B0400000000000000" pitchFamily="50" charset="-128"/>
                          <a:ea typeface="BIZ UDPゴシック" panose="020B0400000000000000" pitchFamily="50" charset="-128"/>
                        </a:rPr>
                        <a:t>日付</a:t>
                      </a:r>
                      <a:r>
                        <a:rPr lang="ja-JP" altLang="en-US" sz="1200" dirty="0">
                          <a:latin typeface="BIZ UDPゴシック" panose="020B0400000000000000" pitchFamily="50" charset="-128"/>
                          <a:ea typeface="BIZ UDPゴシック" panose="020B0400000000000000" pitchFamily="50" charset="-128"/>
                        </a:rPr>
                        <a:t>で認定し、日本スポーツ協会から「認定証」と「登録証」をお送りします。</a:t>
                      </a:r>
                      <a:endParaRPr lang="en-US" altLang="ja-JP" sz="1200" dirty="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資格の有効期間は</a:t>
                      </a:r>
                      <a:r>
                        <a:rPr lang="en-US" altLang="ja-JP" sz="1200" b="1" dirty="0">
                          <a:latin typeface="BIZ UDPゴシック" panose="020B0400000000000000" pitchFamily="50" charset="-128"/>
                          <a:ea typeface="BIZ UDPゴシック" panose="020B0400000000000000" pitchFamily="50" charset="-128"/>
                        </a:rPr>
                        <a:t>4</a:t>
                      </a:r>
                      <a:r>
                        <a:rPr lang="ja-JP" altLang="en-US" sz="1200" b="1" dirty="0">
                          <a:latin typeface="BIZ UDPゴシック" panose="020B0400000000000000" pitchFamily="50" charset="-128"/>
                          <a:ea typeface="BIZ UDPゴシック" panose="020B0400000000000000" pitchFamily="50" charset="-128"/>
                        </a:rPr>
                        <a:t>年間</a:t>
                      </a:r>
                      <a:r>
                        <a:rPr lang="ja-JP" altLang="en-US" sz="1200" dirty="0">
                          <a:latin typeface="BIZ UDPゴシック" panose="020B0400000000000000" pitchFamily="50" charset="-128"/>
                          <a:ea typeface="BIZ UDPゴシック" panose="020B0400000000000000" pitchFamily="50" charset="-128"/>
                        </a:rPr>
                        <a:t>です。</a:t>
                      </a:r>
                      <a:endParaRPr lang="en-US" altLang="ja-JP" sz="1200" dirty="0">
                        <a:latin typeface="BIZ UDPゴシック" panose="020B0400000000000000" pitchFamily="50" charset="-128"/>
                        <a:ea typeface="BIZ UDPゴシック" panose="020B0400000000000000" pitchFamily="50" charset="-128"/>
                      </a:endParaRPr>
                    </a:p>
                    <a:p>
                      <a:pPr marL="133350" indent="-133350"/>
                      <a:endParaRPr lang="en-US" altLang="ja-JP" sz="1200" dirty="0">
                        <a:solidFill>
                          <a:schemeClr val="tx1"/>
                        </a:solidFill>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資格の更新 </a:t>
                      </a:r>
                      <a:r>
                        <a:rPr lang="ja-JP" altLang="en-US" sz="1200" dirty="0">
                          <a:solidFill>
                            <a:srgbClr val="FF0000"/>
                          </a:solidFill>
                          <a:latin typeface="BIZ UDPゴシック" panose="020B0400000000000000" pitchFamily="50" charset="-128"/>
                          <a:ea typeface="BIZ UDPゴシック" panose="020B0400000000000000" pitchFamily="50" charset="-128"/>
                        </a:rPr>
                        <a:t>＊３</a:t>
                      </a:r>
                      <a:endParaRPr lang="en-US" altLang="ja-JP" sz="1200" dirty="0">
                        <a:solidFill>
                          <a:srgbClr val="FF0000"/>
                        </a:solidFill>
                        <a:latin typeface="BIZ UDPゴシック" panose="020B0400000000000000" pitchFamily="50" charset="-128"/>
                        <a:ea typeface="BIZ UDPゴシック" panose="020B0400000000000000" pitchFamily="50" charset="-128"/>
                      </a:endParaRPr>
                    </a:p>
                    <a:p>
                      <a:r>
                        <a:rPr lang="ja-JP" altLang="en-US" sz="1200" dirty="0">
                          <a:solidFill>
                            <a:schemeClr val="tx1"/>
                          </a:solidFill>
                          <a:latin typeface="BIZ UDPゴシック" panose="020B0400000000000000" pitchFamily="50" charset="-128"/>
                          <a:ea typeface="BIZ UDPゴシック" panose="020B0400000000000000" pitchFamily="50" charset="-128"/>
                        </a:rPr>
                        <a:t>資格を更新するためには、有効期限の</a:t>
                      </a:r>
                      <a:r>
                        <a:rPr lang="en-US" altLang="ja-JP" sz="1200" dirty="0">
                          <a:solidFill>
                            <a:schemeClr val="tx1"/>
                          </a:solidFill>
                          <a:latin typeface="BIZ UDPゴシック" panose="020B0400000000000000" pitchFamily="50" charset="-128"/>
                          <a:ea typeface="BIZ UDPゴシック" panose="020B0400000000000000" pitchFamily="50" charset="-128"/>
                        </a:rPr>
                        <a:t>6</a:t>
                      </a:r>
                      <a:r>
                        <a:rPr lang="ja-JP" altLang="en-US" sz="1200" dirty="0">
                          <a:solidFill>
                            <a:schemeClr val="tx1"/>
                          </a:solidFill>
                          <a:latin typeface="BIZ UDPゴシック" panose="020B0400000000000000" pitchFamily="50" charset="-128"/>
                          <a:ea typeface="BIZ UDPゴシック" panose="020B0400000000000000" pitchFamily="50" charset="-128"/>
                        </a:rPr>
                        <a:t>カ月前までに日本スポーツ協会または中央競技団体等が定める研修（更新研修）を受講することが必要です。</a:t>
                      </a:r>
                      <a:endParaRPr lang="en-US" altLang="ja-JP" sz="1200" dirty="0">
                        <a:latin typeface="BIZ UDPゴシック" panose="020B0400000000000000" pitchFamily="50" charset="-128"/>
                        <a:ea typeface="BIZ UDPゴシック" panose="020B0400000000000000" pitchFamily="50" charset="-128"/>
                      </a:endParaRPr>
                    </a:p>
                    <a:p>
                      <a:pPr marL="133350" indent="-133350"/>
                      <a:endParaRPr lang="en-US" altLang="ja-JP" sz="1200" dirty="0">
                        <a:latin typeface="BIZ UDPゴシック" panose="020B0400000000000000" pitchFamily="50" charset="-128"/>
                        <a:ea typeface="BIZ UDPゴシック" panose="020B0400000000000000" pitchFamily="50" charset="-128"/>
                      </a:endParaRPr>
                    </a:p>
                    <a:p>
                      <a:pPr marL="0" indent="0"/>
                      <a:r>
                        <a:rPr lang="ja-JP" altLang="en-US" sz="1200" b="1" dirty="0">
                          <a:latin typeface="BIZ UDPゴシック" panose="020B0400000000000000" pitchFamily="50" charset="-128"/>
                          <a:ea typeface="BIZ UDPゴシック" panose="020B0400000000000000" pitchFamily="50" charset="-128"/>
                        </a:rPr>
                        <a:t>すでに別の公認スポーツ指導者資格を保有している方（スポーツリーダー、サッカー、バスケットボールを除く）</a:t>
                      </a:r>
                      <a:endParaRPr lang="en-US" altLang="ja-JP" sz="1200" b="1" dirty="0">
                        <a:latin typeface="BIZ UDPゴシック" panose="020B0400000000000000" pitchFamily="50" charset="-128"/>
                        <a:ea typeface="BIZ UDPゴシック" panose="020B0400000000000000" pitchFamily="50" charset="-128"/>
                      </a:endParaRPr>
                    </a:p>
                    <a:p>
                      <a:pPr marL="354013" marR="0" lvl="0" indent="-354013"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BIZ UDPゴシック" panose="020B0400000000000000" pitchFamily="50" charset="-128"/>
                          <a:ea typeface="BIZ UDPゴシック" panose="020B0400000000000000" pitchFamily="50" charset="-128"/>
                        </a:rPr>
                        <a:t>＊１　有効期間内に別の資格を追加・昇格する場合、基本登録料は必要ありません。資格別登録料は、残りの有効期間に応じた期割（</a:t>
                      </a:r>
                      <a:r>
                        <a:rPr lang="en-US" altLang="ja-JP" sz="1200" dirty="0">
                          <a:solidFill>
                            <a:srgbClr val="FF0000"/>
                          </a:solidFill>
                          <a:latin typeface="BIZ UDPゴシック" panose="020B0400000000000000" pitchFamily="50" charset="-128"/>
                          <a:ea typeface="BIZ UDPゴシック" panose="020B0400000000000000" pitchFamily="50" charset="-128"/>
                        </a:rPr>
                        <a:t>4</a:t>
                      </a:r>
                      <a:r>
                        <a:rPr lang="ja-JP" altLang="en-US" sz="1200" dirty="0">
                          <a:solidFill>
                            <a:srgbClr val="FF0000"/>
                          </a:solidFill>
                          <a:latin typeface="BIZ UDPゴシック" panose="020B0400000000000000" pitchFamily="50" charset="-128"/>
                          <a:ea typeface="BIZ UDPゴシック" panose="020B0400000000000000" pitchFamily="50" charset="-128"/>
                        </a:rPr>
                        <a:t>年</a:t>
                      </a:r>
                      <a:r>
                        <a:rPr lang="en-US" altLang="ja-JP" sz="1200" dirty="0">
                          <a:solidFill>
                            <a:srgbClr val="FF0000"/>
                          </a:solidFill>
                          <a:latin typeface="BIZ UDPゴシック" panose="020B0400000000000000" pitchFamily="50" charset="-128"/>
                          <a:ea typeface="BIZ UDPゴシック" panose="020B0400000000000000" pitchFamily="50" charset="-128"/>
                        </a:rPr>
                        <a:t>8</a:t>
                      </a:r>
                      <a:r>
                        <a:rPr lang="ja-JP" altLang="en-US" sz="1200" dirty="0">
                          <a:solidFill>
                            <a:srgbClr val="FF0000"/>
                          </a:solidFill>
                          <a:latin typeface="BIZ UDPゴシック" panose="020B0400000000000000" pitchFamily="50" charset="-128"/>
                          <a:ea typeface="BIZ UDPゴシック" panose="020B0400000000000000" pitchFamily="50" charset="-128"/>
                        </a:rPr>
                        <a:t>期）で算出されます。</a:t>
                      </a:r>
                      <a:endParaRPr lang="en-US" altLang="ja-JP" sz="1200" dirty="0">
                        <a:solidFill>
                          <a:srgbClr val="FF0000"/>
                        </a:solidFill>
                        <a:latin typeface="BIZ UDPゴシック" panose="020B0400000000000000" pitchFamily="50" charset="-128"/>
                        <a:ea typeface="BIZ UDPゴシック" panose="020B0400000000000000" pitchFamily="50" charset="-128"/>
                      </a:endParaRPr>
                    </a:p>
                    <a:p>
                      <a:pPr marL="354013" marR="0" lvl="0" indent="-354013"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BIZ UDPゴシック" panose="020B0400000000000000" pitchFamily="50" charset="-128"/>
                          <a:ea typeface="BIZ UDPゴシック" panose="020B0400000000000000" pitchFamily="50" charset="-128"/>
                        </a:rPr>
                        <a:t>＊２　有効期限は元々保有している資格に併せられます。</a:t>
                      </a:r>
                      <a:endParaRPr lang="en-US" altLang="ja-JP" sz="1200" dirty="0">
                        <a:solidFill>
                          <a:srgbClr val="FF0000"/>
                        </a:solidFill>
                        <a:latin typeface="BIZ UDPゴシック" panose="020B0400000000000000" pitchFamily="50" charset="-128"/>
                        <a:ea typeface="BIZ UDPゴシック" panose="020B0400000000000000" pitchFamily="50" charset="-128"/>
                      </a:endParaRPr>
                    </a:p>
                    <a:p>
                      <a:pPr marL="354013" marR="0" lvl="0" indent="-354013"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BIZ UDPゴシック" panose="020B0400000000000000" pitchFamily="50" charset="-128"/>
                          <a:ea typeface="BIZ UDPゴシック" panose="020B0400000000000000" pitchFamily="50" charset="-128"/>
                        </a:rPr>
                        <a:t>＊３　有効期間内に別の資格を取得するための養成講習会を受講した場合も、更新研修の受講は必要です。</a:t>
                      </a:r>
                      <a:endParaRPr lang="en-US" altLang="ja-JP" sz="1200" dirty="0">
                        <a:solidFill>
                          <a:srgbClr val="FF0000"/>
                        </a:solidFill>
                        <a:latin typeface="BIZ UDPゴシック" panose="020B0400000000000000" pitchFamily="50" charset="-128"/>
                        <a:ea typeface="BIZ UDPゴシック" panose="020B0400000000000000" pitchFamily="50" charset="-128"/>
                      </a:endParaRPr>
                    </a:p>
                    <a:p>
                      <a:pPr marL="354013" indent="0"/>
                      <a:r>
                        <a:rPr lang="en-US" altLang="ja-JP" sz="1200" dirty="0">
                          <a:solidFill>
                            <a:srgbClr val="FF0000"/>
                          </a:solidFill>
                          <a:latin typeface="BIZ UDPゴシック" panose="020B0400000000000000" pitchFamily="50" charset="-128"/>
                          <a:ea typeface="BIZ UDPゴシック" panose="020B0400000000000000" pitchFamily="50" charset="-128"/>
                        </a:rPr>
                        <a:t>【</a:t>
                      </a:r>
                      <a:r>
                        <a:rPr lang="ja-JP" altLang="en-US" sz="1200" dirty="0">
                          <a:solidFill>
                            <a:srgbClr val="FF0000"/>
                          </a:solidFill>
                          <a:latin typeface="BIZ UDPゴシック" panose="020B0400000000000000" pitchFamily="50" charset="-128"/>
                          <a:ea typeface="BIZ UDPゴシック" panose="020B0400000000000000" pitchFamily="50" charset="-128"/>
                        </a:rPr>
                        <a:t>同一競技内の昇格の場合</a:t>
                      </a:r>
                      <a:r>
                        <a:rPr lang="en-US" altLang="ja-JP" sz="1200" dirty="0">
                          <a:solidFill>
                            <a:srgbClr val="FF0000"/>
                          </a:solidFill>
                          <a:latin typeface="BIZ UDPゴシック" panose="020B0400000000000000" pitchFamily="50" charset="-128"/>
                          <a:ea typeface="BIZ UDPゴシック" panose="020B0400000000000000" pitchFamily="50" charset="-128"/>
                        </a:rPr>
                        <a:t>】</a:t>
                      </a:r>
                    </a:p>
                    <a:p>
                      <a:pPr marL="354013" indent="0"/>
                      <a:r>
                        <a:rPr lang="ja-JP" altLang="en-US" sz="1200" dirty="0">
                          <a:solidFill>
                            <a:srgbClr val="FF0000"/>
                          </a:solidFill>
                          <a:latin typeface="BIZ UDPゴシック" panose="020B0400000000000000" pitchFamily="50" charset="-128"/>
                          <a:ea typeface="BIZ UDPゴシック" panose="020B0400000000000000" pitchFamily="50" charset="-128"/>
                        </a:rPr>
                        <a:t>更新研修受講のタイミングは、有効期限の</a:t>
                      </a:r>
                      <a:r>
                        <a:rPr lang="en-US" altLang="ja-JP" sz="1200" dirty="0">
                          <a:solidFill>
                            <a:srgbClr val="FF0000"/>
                          </a:solidFill>
                          <a:latin typeface="BIZ UDPゴシック" panose="020B0400000000000000" pitchFamily="50" charset="-128"/>
                          <a:ea typeface="BIZ UDPゴシック" panose="020B0400000000000000" pitchFamily="50" charset="-128"/>
                        </a:rPr>
                        <a:t>6</a:t>
                      </a:r>
                      <a:r>
                        <a:rPr lang="ja-JP" altLang="en-US" sz="1200" dirty="0">
                          <a:solidFill>
                            <a:srgbClr val="FF0000"/>
                          </a:solidFill>
                          <a:latin typeface="BIZ UDPゴシック" panose="020B0400000000000000" pitchFamily="50" charset="-128"/>
                          <a:ea typeface="BIZ UDPゴシック" panose="020B0400000000000000" pitchFamily="50" charset="-128"/>
                        </a:rPr>
                        <a:t>カ月前までであれば、昇格の前後どちらでも構いません（水泳、テニスなど複数回の研修受講が必要な資格を除く）。</a:t>
                      </a:r>
                      <a:endParaRPr lang="en-US" altLang="ja-JP" sz="1200" dirty="0">
                        <a:solidFill>
                          <a:srgbClr val="FF0000"/>
                        </a:solidFill>
                        <a:latin typeface="BIZ UDPゴシック" panose="020B0400000000000000" pitchFamily="50" charset="-128"/>
                        <a:ea typeface="BIZ UDPゴシック" panose="020B0400000000000000" pitchFamily="50" charset="-128"/>
                      </a:endParaRPr>
                    </a:p>
                    <a:p>
                      <a:pPr marL="354013" indent="0"/>
                      <a:r>
                        <a:rPr lang="en-US" altLang="ja-JP" sz="1200" dirty="0">
                          <a:solidFill>
                            <a:srgbClr val="FF0000"/>
                          </a:solidFill>
                          <a:latin typeface="BIZ UDPゴシック" panose="020B0400000000000000" pitchFamily="50" charset="-128"/>
                          <a:ea typeface="BIZ UDPゴシック" panose="020B0400000000000000" pitchFamily="50" charset="-128"/>
                        </a:rPr>
                        <a:t>【</a:t>
                      </a:r>
                      <a:r>
                        <a:rPr lang="ja-JP" altLang="en-US" sz="1200" dirty="0">
                          <a:solidFill>
                            <a:srgbClr val="FF0000"/>
                          </a:solidFill>
                          <a:latin typeface="BIZ UDPゴシック" panose="020B0400000000000000" pitchFamily="50" charset="-128"/>
                          <a:ea typeface="BIZ UDPゴシック" panose="020B0400000000000000" pitchFamily="50" charset="-128"/>
                        </a:rPr>
                        <a:t>別の競技資格の追加の場合</a:t>
                      </a:r>
                      <a:r>
                        <a:rPr lang="en-US" altLang="ja-JP" sz="1200" dirty="0">
                          <a:solidFill>
                            <a:srgbClr val="FF0000"/>
                          </a:solidFill>
                          <a:latin typeface="BIZ UDPゴシック" panose="020B0400000000000000" pitchFamily="50" charset="-128"/>
                          <a:ea typeface="BIZ UDPゴシック" panose="020B0400000000000000" pitchFamily="50" charset="-128"/>
                        </a:rPr>
                        <a:t>】</a:t>
                      </a:r>
                    </a:p>
                    <a:p>
                      <a:pPr marL="354013"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BIZ UDPゴシック" panose="020B0400000000000000" pitchFamily="50" charset="-128"/>
                          <a:ea typeface="BIZ UDPゴシック" panose="020B0400000000000000" pitchFamily="50" charset="-128"/>
                        </a:rPr>
                        <a:t>元々保有している資格については、更新研修の受講が必要ですが、新しく追加された資格は、有効期間が</a:t>
                      </a:r>
                      <a:r>
                        <a:rPr lang="en-US" altLang="ja-JP" sz="1200" dirty="0">
                          <a:solidFill>
                            <a:srgbClr val="FF0000"/>
                          </a:solidFill>
                          <a:latin typeface="BIZ UDPゴシック" panose="020B0400000000000000" pitchFamily="50" charset="-128"/>
                          <a:ea typeface="BIZ UDPゴシック" panose="020B0400000000000000" pitchFamily="50" charset="-128"/>
                        </a:rPr>
                        <a:t>4</a:t>
                      </a:r>
                      <a:r>
                        <a:rPr lang="ja-JP" altLang="en-US" sz="1200" dirty="0">
                          <a:solidFill>
                            <a:srgbClr val="FF0000"/>
                          </a:solidFill>
                          <a:latin typeface="BIZ UDPゴシック" panose="020B0400000000000000" pitchFamily="50" charset="-128"/>
                          <a:ea typeface="BIZ UDPゴシック" panose="020B0400000000000000" pitchFamily="50" charset="-128"/>
                        </a:rPr>
                        <a:t>年間に満たないことから、更新研修の受講が一度免除されます（水泳、テニスなど複数回の研修受講が必要な資格を除く）。</a:t>
                      </a:r>
                      <a:endParaRPr lang="en-US" altLang="ja-JP" sz="1200" dirty="0">
                        <a:solidFill>
                          <a:srgbClr val="FF0000"/>
                        </a:solidFill>
                        <a:latin typeface="BIZ UDPゴシック" panose="020B0400000000000000" pitchFamily="50" charset="-128"/>
                        <a:ea typeface="BIZ UDPゴシック" panose="020B0400000000000000" pitchFamily="50" charset="-128"/>
                      </a:endParaRPr>
                    </a:p>
                    <a:p>
                      <a:pPr marL="266700" indent="0"/>
                      <a:endParaRPr lang="en-US" altLang="ja-JP" sz="1200" dirty="0">
                        <a:solidFill>
                          <a:schemeClr val="tx1"/>
                        </a:solidFill>
                        <a:latin typeface="BIZ UDPゴシック" panose="020B0400000000000000" pitchFamily="50" charset="-128"/>
                        <a:ea typeface="BIZ UDPゴシック" panose="020B0400000000000000" pitchFamily="50" charset="-128"/>
                      </a:endParaRPr>
                    </a:p>
                    <a:p>
                      <a:pPr marL="0" indent="0"/>
                      <a:r>
                        <a:rPr lang="ja-JP" altLang="en-US" sz="1200" dirty="0">
                          <a:solidFill>
                            <a:schemeClr val="tx1"/>
                          </a:solidFill>
                          <a:latin typeface="BIZ UDPゴシック" panose="020B0400000000000000" pitchFamily="50" charset="-128"/>
                          <a:ea typeface="BIZ UDPゴシック"/>
                        </a:rPr>
                        <a:t>登録手続きに関する詳細は、日本スポーツ協会のホームページをご確認ください。</a:t>
                      </a:r>
                      <a:endParaRPr lang="en-US" altLang="ja-JP" sz="1200" dirty="0">
                        <a:solidFill>
                          <a:schemeClr val="tx1"/>
                        </a:solidFill>
                        <a:latin typeface="BIZ UDPゴシック" panose="020B0400000000000000" pitchFamily="50" charset="-128"/>
                        <a:ea typeface="BIZ UDPゴシック"/>
                      </a:endParaRPr>
                    </a:p>
                    <a:p>
                      <a:pPr marL="0" indent="0"/>
                      <a:r>
                        <a:rPr lang="ja-JP" altLang="en-US" sz="1200" dirty="0">
                          <a:solidFill>
                            <a:schemeClr val="tx1"/>
                          </a:solidFill>
                          <a:latin typeface="BIZ UDPゴシック" panose="020B0400000000000000" pitchFamily="50" charset="-128"/>
                          <a:ea typeface="BIZ UDPゴシック" panose="020B0400000000000000" pitchFamily="50" charset="-128"/>
                        </a:rPr>
                        <a:t>▼日本スポーツ協会＞スポーツ指導者＞登録に関する各種手続き</a:t>
                      </a:r>
                      <a:endParaRPr lang="en-US" altLang="ja-JP" sz="1200" dirty="0">
                        <a:solidFill>
                          <a:schemeClr val="tx1"/>
                        </a:solidFill>
                        <a:latin typeface="BIZ UDPゴシック" panose="020B0400000000000000" pitchFamily="50" charset="-128"/>
                        <a:ea typeface="BIZ UDPゴシック" panose="020B0400000000000000" pitchFamily="50" charset="-128"/>
                      </a:endParaRPr>
                    </a:p>
                    <a:p>
                      <a:pPr marL="0" indent="0"/>
                      <a:r>
                        <a:rPr lang="en-US" altLang="ja-JP" sz="1200" dirty="0">
                          <a:latin typeface="BIZ UDPゴシック" panose="020B0400000000000000" pitchFamily="50" charset="-128"/>
                          <a:ea typeface="BIZ UDPゴシック" panose="020B0400000000000000" pitchFamily="50" charset="-128"/>
                          <a:hlinkClick r:id="rId3"/>
                        </a:rPr>
                        <a:t>https://www.japan-sports.or.jp/coach/tabid229.html</a:t>
                      </a:r>
                      <a:endParaRPr lang="en-US" altLang="ja-JP" sz="1200" dirty="0">
                        <a:latin typeface="BIZ UDPゴシック" panose="020B0400000000000000" pitchFamily="50" charset="-128"/>
                        <a:ea typeface="BIZ UDPゴシック" panose="020B0400000000000000" pitchFamily="50" charset="-128"/>
                      </a:endParaRPr>
                    </a:p>
                    <a:p>
                      <a:pPr marL="133350" indent="-133350"/>
                      <a:endParaRPr lang="en-US" altLang="ja-JP" sz="1200" dirty="0">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pic>
        <p:nvPicPr>
          <p:cNvPr id="2050" name="Picture 2">
            <a:extLst>
              <a:ext uri="{FF2B5EF4-FFF2-40B4-BE49-F238E27FC236}">
                <a16:creationId xmlns:a16="http://schemas.microsoft.com/office/drawing/2014/main" id="{D495BB1B-E318-44C1-947A-40EDD8655C7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1258" y="8172399"/>
            <a:ext cx="720080" cy="720080"/>
          </a:xfrm>
          <a:prstGeom prst="rect">
            <a:avLst/>
          </a:prstGeom>
          <a:noFill/>
          <a:extLst>
            <a:ext uri="{909E8E84-426E-40DD-AFC4-6F175D3DCCD1}">
              <a14:hiddenFill xmlns:a14="http://schemas.microsoft.com/office/drawing/2010/main">
                <a:solidFill>
                  <a:srgbClr val="FFFFFF"/>
                </a:solidFill>
              </a14:hiddenFill>
            </a:ext>
          </a:extLst>
        </p:spPr>
      </p:pic>
      <p:sp>
        <p:nvSpPr>
          <p:cNvPr id="5" name="スライド番号プレースホルダー 4">
            <a:extLst>
              <a:ext uri="{FF2B5EF4-FFF2-40B4-BE49-F238E27FC236}">
                <a16:creationId xmlns:a16="http://schemas.microsoft.com/office/drawing/2014/main" id="{8005CD20-8C27-423C-B2CA-D31B9651EDE4}"/>
              </a:ext>
            </a:extLst>
          </p:cNvPr>
          <p:cNvSpPr txBox="1">
            <a:spLocks/>
          </p:cNvSpPr>
          <p:nvPr/>
        </p:nvSpPr>
        <p:spPr>
          <a:xfrm>
            <a:off x="2628900" y="8649063"/>
            <a:ext cx="1600200" cy="486833"/>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a:t>5</a:t>
            </a:r>
            <a:endParaRPr lang="ja-JP" altLang="en-US"/>
          </a:p>
        </p:txBody>
      </p:sp>
    </p:spTree>
  </p:cSld>
  <p:clrMapOvr>
    <a:masterClrMapping/>
  </p:clrMapOvr>
</p:sld>
</file>

<file path=ppt/theme/theme1.xml><?xml version="1.0" encoding="utf-8"?>
<a:theme xmlns:a="http://schemas.openxmlformats.org/drawingml/2006/main" name="Office テーマ">
  <a:themeElements>
    <a:clrScheme name="ペーパー">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ペーパー">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37AA62AF7447C41A500F76A0D069514" ma:contentTypeVersion="2" ma:contentTypeDescription="新しいドキュメントを作成します。" ma:contentTypeScope="" ma:versionID="682ffe5b074bc84bbdbfc7fe088dc8e0">
  <xsd:schema xmlns:xsd="http://www.w3.org/2001/XMLSchema" xmlns:xs="http://www.w3.org/2001/XMLSchema" xmlns:p="http://schemas.microsoft.com/office/2006/metadata/properties" xmlns:ns2="74603c29-a207-4755-ae6c-0847d058dd62" targetNamespace="http://schemas.microsoft.com/office/2006/metadata/properties" ma:root="true" ma:fieldsID="10bc4ba06ca6ab3b75dbfead01680773" ns2:_="">
    <xsd:import namespace="74603c29-a207-4755-ae6c-0847d058dd62"/>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603c29-a207-4755-ae6c-0847d058dd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FD73A7-80DF-4D9B-B030-15080508A05F}">
  <ds:schemaRefs>
    <ds:schemaRef ds:uri="74603c29-a207-4755-ae6c-0847d058dd62"/>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1DDDA971-CE95-414D-8BB5-7657828883FB}">
  <ds:schemaRefs>
    <ds:schemaRef ds:uri="http://schemas.microsoft.com/sharepoint/v3/contenttype/forms"/>
  </ds:schemaRefs>
</ds:datastoreItem>
</file>

<file path=customXml/itemProps3.xml><?xml version="1.0" encoding="utf-8"?>
<ds:datastoreItem xmlns:ds="http://schemas.openxmlformats.org/officeDocument/2006/customXml" ds:itemID="{B24464BF-F98F-4B58-85FE-8791C97AFFB5}">
  <ds:schemaRefs>
    <ds:schemaRef ds:uri="74603c29-a207-4755-ae6c-0847d058dd6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131</TotalTime>
  <Words>2870</Words>
  <Application>Microsoft Office PowerPoint</Application>
  <PresentationFormat>画面に合わせる (4:3)</PresentationFormat>
  <Paragraphs>217</Paragraphs>
  <Slides>10</Slides>
  <Notes>2</Notes>
  <HiddenSlides>0</HiddenSlides>
  <MMClips>0</MMClips>
  <ScaleCrop>false</ScaleCrop>
  <HeadingPairs>
    <vt:vector size="8" baseType="variant">
      <vt:variant>
        <vt:lpstr>使用されているフォント</vt:lpstr>
      </vt:variant>
      <vt:variant>
        <vt:i4>6</vt:i4>
      </vt:variant>
      <vt:variant>
        <vt:lpstr>テーマ</vt:lpstr>
      </vt:variant>
      <vt:variant>
        <vt:i4>2</vt:i4>
      </vt:variant>
      <vt:variant>
        <vt:lpstr>スライド タイトル</vt:lpstr>
      </vt:variant>
      <vt:variant>
        <vt:i4>10</vt:i4>
      </vt:variant>
      <vt:variant>
        <vt:lpstr>目的別スライド ショー</vt:lpstr>
      </vt:variant>
      <vt:variant>
        <vt:i4>1</vt:i4>
      </vt:variant>
    </vt:vector>
  </HeadingPairs>
  <TitlesOfParts>
    <vt:vector size="19" baseType="lpstr">
      <vt:lpstr>BIZ UDPゴシック</vt:lpstr>
      <vt:lpstr>HGP創英角ｺﾞｼｯｸUB</vt:lpstr>
      <vt:lpstr>ＭＳ Ｐ明朝</vt:lpstr>
      <vt:lpstr>Arial</vt:lpstr>
      <vt:lpstr>Calibri</vt:lpstr>
      <vt:lpstr>Wingdings</vt:lpstr>
      <vt:lpstr>Office テーマ</vt:lpstr>
      <vt:lpstr>1_Office テーマ</vt:lpstr>
      <vt:lpstr>令和7年度 日本スポーツ協会公認陸上競技 スタートコーチ養成講習会  受講の手引き</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受講の手引き</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平成２４年度 公益財団法人　日本体育協会 公認コーチ養成講習会</dc:title>
  <dc:creator>daito-m</dc:creator>
  <cp:lastModifiedBy>和樹 西村</cp:lastModifiedBy>
  <cp:revision>19</cp:revision>
  <cp:lastPrinted>2020-03-18T03:09:07Z</cp:lastPrinted>
  <dcterms:created xsi:type="dcterms:W3CDTF">2011-09-21T04:48:09Z</dcterms:created>
  <dcterms:modified xsi:type="dcterms:W3CDTF">2025-03-19T07:23:23Z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0x010100837AA62AF7447C41A500F76A0D069514</vt:lpwstr>
  </property>
</Properties>
</file>